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32"/>
  </p:notesMasterIdLst>
  <p:sldIdLst>
    <p:sldId id="346" r:id="rId2"/>
    <p:sldId id="347" r:id="rId3"/>
    <p:sldId id="355" r:id="rId4"/>
    <p:sldId id="356" r:id="rId5"/>
    <p:sldId id="357" r:id="rId6"/>
    <p:sldId id="376" r:id="rId7"/>
    <p:sldId id="358" r:id="rId8"/>
    <p:sldId id="359" r:id="rId9"/>
    <p:sldId id="360" r:id="rId10"/>
    <p:sldId id="361" r:id="rId11"/>
    <p:sldId id="362" r:id="rId12"/>
    <p:sldId id="363" r:id="rId13"/>
    <p:sldId id="364" r:id="rId14"/>
    <p:sldId id="365" r:id="rId15"/>
    <p:sldId id="366" r:id="rId16"/>
    <p:sldId id="367" r:id="rId17"/>
    <p:sldId id="368" r:id="rId18"/>
    <p:sldId id="369" r:id="rId19"/>
    <p:sldId id="370" r:id="rId20"/>
    <p:sldId id="371" r:id="rId21"/>
    <p:sldId id="372" r:id="rId22"/>
    <p:sldId id="374" r:id="rId23"/>
    <p:sldId id="375" r:id="rId24"/>
    <p:sldId id="349" r:id="rId25"/>
    <p:sldId id="350" r:id="rId26"/>
    <p:sldId id="351" r:id="rId27"/>
    <p:sldId id="377" r:id="rId28"/>
    <p:sldId id="378" r:id="rId29"/>
    <p:sldId id="352" r:id="rId30"/>
    <p:sldId id="353"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FFC000"/>
    <a:srgbClr val="FF3399"/>
    <a:srgbClr val="FF99FF"/>
    <a:srgbClr val="0091EA"/>
    <a:srgbClr val="FF0000"/>
    <a:srgbClr val="00B41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49" autoAdjust="0"/>
    <p:restoredTop sz="94660"/>
  </p:normalViewPr>
  <p:slideViewPr>
    <p:cSldViewPr>
      <p:cViewPr>
        <p:scale>
          <a:sx n="60" d="100"/>
          <a:sy n="60" d="100"/>
        </p:scale>
        <p:origin x="-1758" y="-2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EA6E38-82B1-47BB-A812-313B295FEFF2}" type="datetimeFigureOut">
              <a:rPr lang="en-US" smtClean="0"/>
              <a:pPr/>
              <a:t>3/27/2022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1089E94-532B-494D-AD7A-712B16D9F5AA}" type="slidenum">
              <a:rPr lang="en-US" smtClean="0"/>
              <a:pPr/>
              <a:t>‹#›</a:t>
            </a:fld>
            <a:endParaRPr lang="en-US"/>
          </a:p>
        </p:txBody>
      </p:sp>
    </p:spTree>
    <p:extLst>
      <p:ext uri="{BB962C8B-B14F-4D97-AF65-F5344CB8AC3E}">
        <p14:creationId xmlns:p14="http://schemas.microsoft.com/office/powerpoint/2010/main" val="13510983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p:txBody>
          <a:bodyPr/>
          <a:lstStyle/>
          <a:p>
            <a:pPr>
              <a:defRPr/>
            </a:pPr>
            <a:fld id="{AB146133-C2C6-42E5-9F03-188AA2A4A162}" type="slidenum">
              <a:rPr lang="en-US" smtClean="0"/>
              <a:pPr>
                <a:defRPr/>
              </a:pPr>
              <a:t>1</a:t>
            </a:fld>
            <a:endParaRPr lang="en-US"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256B7A0F-5B99-4F35-9BDD-321CD3C098FF}" type="datetimeFigureOut">
              <a:rPr lang="en-US" smtClean="0"/>
              <a:pPr/>
              <a:t>3/27/2022</a:t>
            </a:fld>
            <a:endParaRPr lang="en-US"/>
          </a:p>
        </p:txBody>
      </p:sp>
      <p:sp>
        <p:nvSpPr>
          <p:cNvPr id="8" name="Slide Number Placeholder 7"/>
          <p:cNvSpPr>
            <a:spLocks noGrp="1"/>
          </p:cNvSpPr>
          <p:nvPr>
            <p:ph type="sldNum" sz="quarter" idx="11"/>
          </p:nvPr>
        </p:nvSpPr>
        <p:spPr/>
        <p:txBody>
          <a:bodyPr/>
          <a:lstStyle/>
          <a:p>
            <a:fld id="{9DAB3369-7666-44EB-AEA9-5FA9440DB40A}"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6B7A0F-5B99-4F35-9BDD-321CD3C098FF}" type="datetimeFigureOut">
              <a:rPr lang="en-US" smtClean="0"/>
              <a:pPr/>
              <a:t>3/27/2022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AB3369-7666-44EB-AEA9-5FA9440DB40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6B7A0F-5B99-4F35-9BDD-321CD3C098FF}" type="datetimeFigureOut">
              <a:rPr lang="en-US" smtClean="0"/>
              <a:pPr/>
              <a:t>3/27/2022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AB3369-7666-44EB-AEA9-5FA9440DB40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256B7A0F-5B99-4F35-9BDD-321CD3C098FF}" type="datetimeFigureOut">
              <a:rPr lang="en-US" smtClean="0"/>
              <a:pPr/>
              <a:t>3/27/2022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AB3369-7666-44EB-AEA9-5FA9440DB40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56B7A0F-5B99-4F35-9BDD-321CD3C098FF}" type="datetimeFigureOut">
              <a:rPr lang="en-US" smtClean="0"/>
              <a:pPr/>
              <a:t>3/27/2022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AB3369-7666-44EB-AEA9-5FA9440DB40A}" type="slidenum">
              <a:rPr lang="en-US" smtClean="0"/>
              <a:pPr/>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256B7A0F-5B99-4F35-9BDD-321CD3C098FF}" type="datetimeFigureOut">
              <a:rPr lang="en-US" smtClean="0"/>
              <a:pPr/>
              <a:t>3/27/2022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AB3369-7666-44EB-AEA9-5FA9440DB40A}" type="slidenum">
              <a:rPr lang="en-US" smtClean="0"/>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256B7A0F-5B99-4F35-9BDD-321CD3C098FF}" type="datetimeFigureOut">
              <a:rPr lang="en-US" smtClean="0"/>
              <a:pPr/>
              <a:t>3/27/2022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AB3369-7666-44EB-AEA9-5FA9440DB40A}" type="slidenum">
              <a:rPr lang="en-US" smtClean="0"/>
              <a:pPr/>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56B7A0F-5B99-4F35-9BDD-321CD3C098FF}" type="datetimeFigureOut">
              <a:rPr lang="en-US" smtClean="0"/>
              <a:pPr/>
              <a:t>3/27/2022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AB3369-7666-44EB-AEA9-5FA9440DB40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6B7A0F-5B99-4F35-9BDD-321CD3C098FF}" type="datetimeFigureOut">
              <a:rPr lang="en-US" smtClean="0"/>
              <a:pPr/>
              <a:t>3/27/2022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AB3369-7666-44EB-AEA9-5FA9440DB40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6B7A0F-5B99-4F35-9BDD-321CD3C098FF}" type="datetimeFigureOut">
              <a:rPr lang="en-US" smtClean="0"/>
              <a:pPr/>
              <a:t>3/27/2022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AB3369-7666-44EB-AEA9-5FA9440DB40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6B7A0F-5B99-4F35-9BDD-321CD3C098FF}" type="datetimeFigureOut">
              <a:rPr lang="en-US" smtClean="0"/>
              <a:pPr/>
              <a:t>3/27/2022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AB3369-7666-44EB-AEA9-5FA9440DB40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256B7A0F-5B99-4F35-9BDD-321CD3C098FF}" type="datetimeFigureOut">
              <a:rPr lang="en-US" smtClean="0"/>
              <a:pPr/>
              <a:t>3/27/2022</a:t>
            </a:fld>
            <a:endParaRPr lang="en-US"/>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en-US"/>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9DAB3369-7666-44EB-AEA9-5FA9440DB40A}" type="slidenum">
              <a:rPr lang="en-US" smtClean="0"/>
              <a:pPr/>
              <a:t>‹#›</a:t>
            </a:fld>
            <a:endParaRPr lang="en-US"/>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7.xml"/><Relationship Id="rId5" Type="http://schemas.openxmlformats.org/officeDocument/2006/relationships/image" Target="../media/image11.jpg"/><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hamyar.co/ikigai/#faq_0"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026" name="Picture 2" descr="E:\ماک\لوگوی ما\gardeshgari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8958810">
            <a:off x="2810574" y="4326911"/>
            <a:ext cx="1428466" cy="145723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rot="19593469">
            <a:off x="3500964" y="3218911"/>
            <a:ext cx="2667000" cy="369332"/>
          </a:xfrm>
          <a:prstGeom prst="rect">
            <a:avLst/>
          </a:prstGeom>
          <a:noFill/>
        </p:spPr>
        <p:txBody>
          <a:bodyPr wrap="square" rtlCol="0">
            <a:spAutoFit/>
          </a:bodyPr>
          <a:lstStyle/>
          <a:p>
            <a:r>
              <a:rPr lang="fa-IR" dirty="0" smtClean="0">
                <a:solidFill>
                  <a:schemeClr val="accent2">
                    <a:lumMod val="50000"/>
                  </a:schemeClr>
                </a:solidFill>
                <a:cs typeface="B Koodak" panose="00000700000000000000" pitchFamily="2" charset="-78"/>
              </a:rPr>
              <a:t>دکتر روشن بابائی همتی</a:t>
            </a:r>
            <a:endParaRPr lang="en-US" dirty="0">
              <a:solidFill>
                <a:schemeClr val="accent2">
                  <a:lumMod val="50000"/>
                </a:schemeClr>
              </a:solidFill>
              <a:cs typeface="B Koodak" panose="00000700000000000000" pitchFamily="2" charset="-78"/>
            </a:endParaRPr>
          </a:p>
        </p:txBody>
      </p:sp>
      <p:sp>
        <p:nvSpPr>
          <p:cNvPr id="5" name="Rectangle 4"/>
          <p:cNvSpPr/>
          <p:nvPr/>
        </p:nvSpPr>
        <p:spPr>
          <a:xfrm rot="19539658">
            <a:off x="3753027" y="3659914"/>
            <a:ext cx="2162874" cy="4662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dirty="0" smtClean="0">
                <a:solidFill>
                  <a:schemeClr val="tx1"/>
                </a:solidFill>
              </a:rPr>
              <a:t>مدیر مرکز گردشگری خلاق ایران</a:t>
            </a:r>
            <a:endParaRPr lang="en-US" sz="1200" dirty="0">
              <a:solidFill>
                <a:schemeClr val="tx1"/>
              </a:solidFill>
            </a:endParaRPr>
          </a:p>
        </p:txBody>
      </p:sp>
      <p:sp>
        <p:nvSpPr>
          <p:cNvPr id="7" name="TextBox 6"/>
          <p:cNvSpPr txBox="1"/>
          <p:nvPr/>
        </p:nvSpPr>
        <p:spPr>
          <a:xfrm>
            <a:off x="7086600" y="222922"/>
            <a:ext cx="1752600" cy="369332"/>
          </a:xfrm>
          <a:prstGeom prst="rect">
            <a:avLst/>
          </a:prstGeom>
          <a:noFill/>
        </p:spPr>
        <p:txBody>
          <a:bodyPr wrap="square" rtlCol="0">
            <a:spAutoFit/>
          </a:bodyPr>
          <a:lstStyle/>
          <a:p>
            <a:r>
              <a:rPr lang="fa-IR" dirty="0" smtClean="0"/>
              <a:t>با نام و یاد خدا</a:t>
            </a:r>
            <a:endParaRPr lang="en-US" dirty="0"/>
          </a:p>
        </p:txBody>
      </p:sp>
      <p:pic>
        <p:nvPicPr>
          <p:cNvPr id="9" name="Picture 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7593" y="230805"/>
            <a:ext cx="2012230" cy="137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9662978">
            <a:off x="1692872" y="1994142"/>
            <a:ext cx="3854187" cy="1753956"/>
          </a:xfrm>
          <a:prstGeom prst="rect">
            <a:avLst/>
          </a:prstGeom>
        </p:spPr>
      </p:pic>
      <p:sp>
        <p:nvSpPr>
          <p:cNvPr id="4" name="Rectangle 3"/>
          <p:cNvSpPr/>
          <p:nvPr/>
        </p:nvSpPr>
        <p:spPr>
          <a:xfrm>
            <a:off x="6553200" y="1100427"/>
            <a:ext cx="1649811" cy="584775"/>
          </a:xfrm>
          <a:prstGeom prst="rect">
            <a:avLst/>
          </a:prstGeom>
        </p:spPr>
        <p:txBody>
          <a:bodyPr wrap="none">
            <a:spAutoFit/>
          </a:bodyPr>
          <a:lstStyle/>
          <a:p>
            <a:r>
              <a:rPr lang="fa-IR" altLang="en-US" sz="3200" dirty="0">
                <a:solidFill>
                  <a:srgbClr val="002060"/>
                </a:solidFill>
                <a:cs typeface="B Sina" pitchFamily="2" charset="-78"/>
              </a:rPr>
              <a:t>ایکیگای</a:t>
            </a:r>
            <a:endParaRPr lang="en-US" altLang="en-US" sz="3200" dirty="0">
              <a:solidFill>
                <a:srgbClr val="002060"/>
              </a:solidFill>
              <a:cs typeface="B Sina" pitchFamily="2" charset="-7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5159" y="2751892"/>
            <a:ext cx="8305800" cy="3170099"/>
          </a:xfrm>
          <a:prstGeom prst="rect">
            <a:avLst/>
          </a:prstGeom>
        </p:spPr>
        <p:txBody>
          <a:bodyPr wrap="square">
            <a:spAutoFit/>
          </a:bodyPr>
          <a:lstStyle/>
          <a:p>
            <a:pPr algn="r"/>
            <a:r>
              <a:rPr lang="fa-IR" sz="2000" b="1" dirty="0" smtClean="0">
                <a:cs typeface="B Nazanin" panose="00000400000000000000" pitchFamily="2" charset="-78"/>
              </a:rPr>
              <a:t> </a:t>
            </a:r>
            <a:r>
              <a:rPr lang="fa-IR" sz="2000" b="1" dirty="0">
                <a:cs typeface="B Nazanin" panose="00000400000000000000" pitchFamily="2" charset="-78"/>
              </a:rPr>
              <a:t>(باید ببینید که در چه کاری ثروت و پول هست)</a:t>
            </a:r>
          </a:p>
          <a:p>
            <a:pPr algn="r"/>
            <a:r>
              <a:rPr lang="fa-IR" sz="2000" dirty="0">
                <a:cs typeface="B Nazanin" panose="00000400000000000000" pitchFamily="2" charset="-78"/>
              </a:rPr>
              <a:t>یکی از عوامل مهمی که ما را به معنای بودن یا ایکیگای خودمان می‌رساند، پول و ثروت است. اگر کسی کاری انجام دهد که مورد علاقه‌اش باشد و در انجام آن کار توانایی بالایی هم داشته باشد ولی آن کار پول خوبی به دست او نرساند، او نمی‌تواند رشد و پیشرفت قابل توجهی داشته باشد و در نهایت وقتی به پایان زندگی رسید، می‌بیند که در تمام طول زندگی به اندازه کافی پول نداشته و هیچ وقت نتوانسته به اندازه کافی از زندگی خود لذت ببرد.</a:t>
            </a:r>
          </a:p>
          <a:p>
            <a:pPr algn="r"/>
            <a:r>
              <a:rPr lang="fa-IR" sz="2000" dirty="0">
                <a:cs typeface="B Nazanin" panose="00000400000000000000" pitchFamily="2" charset="-78"/>
              </a:rPr>
              <a:t>بنابراین وقتی می‌خواهید ایکیگای خود را پیدا کنید باید بدانید که پول اهمیت زیادی دارد. گاهی مواقع پدر و مادرها به فرزندان خود می‌گویند: «ببین در چه کاری پول خوبی هست. وارد همان حوزه شو و در آن حوزه کار کن.» این در حالی است که پدر و مادرها باید رشته یا حوزه‌ای را به فرزند خود پیشنهاد بدهند که درآمد خوبی داشته باشد و از طرفی فرزندشان به آن رشته یا زمینه کاری علاقه داشته باشد.</a:t>
            </a:r>
          </a:p>
        </p:txBody>
      </p:sp>
      <p:sp>
        <p:nvSpPr>
          <p:cNvPr id="3" name="Rectangle 2"/>
          <p:cNvSpPr/>
          <p:nvPr/>
        </p:nvSpPr>
        <p:spPr>
          <a:xfrm>
            <a:off x="4082029" y="1143000"/>
            <a:ext cx="1188146" cy="1015663"/>
          </a:xfrm>
          <a:prstGeom prst="rect">
            <a:avLst/>
          </a:prstGeom>
          <a:solidFill>
            <a:schemeClr val="accent5">
              <a:lumMod val="60000"/>
              <a:lumOff val="40000"/>
            </a:schemeClr>
          </a:solidFill>
        </p:spPr>
        <p:txBody>
          <a:bodyPr wrap="none">
            <a:spAutoFit/>
          </a:bodyPr>
          <a:lstStyle/>
          <a:p>
            <a:r>
              <a:rPr lang="fa-IR" sz="6000" b="1" dirty="0">
                <a:cs typeface="B Nazanin" panose="00000400000000000000" pitchFamily="2" charset="-78"/>
              </a:rPr>
              <a:t>پول</a:t>
            </a:r>
            <a:endParaRPr lang="en-US" sz="6000" dirty="0"/>
          </a:p>
        </p:txBody>
      </p:sp>
    </p:spTree>
    <p:extLst>
      <p:ext uri="{BB962C8B-B14F-4D97-AF65-F5344CB8AC3E}">
        <p14:creationId xmlns:p14="http://schemas.microsoft.com/office/powerpoint/2010/main" val="13409674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1566" y="3276600"/>
            <a:ext cx="7848600" cy="2554545"/>
          </a:xfrm>
          <a:prstGeom prst="rect">
            <a:avLst/>
          </a:prstGeom>
        </p:spPr>
        <p:txBody>
          <a:bodyPr wrap="square">
            <a:spAutoFit/>
          </a:bodyPr>
          <a:lstStyle/>
          <a:p>
            <a:pPr algn="r"/>
            <a:r>
              <a:rPr lang="fa-IR" sz="2000" b="1" dirty="0" smtClean="0">
                <a:cs typeface="B Nazanin" panose="00000400000000000000" pitchFamily="2" charset="-78"/>
              </a:rPr>
              <a:t>(</a:t>
            </a:r>
            <a:r>
              <a:rPr lang="fa-IR" sz="2000" b="1" dirty="0">
                <a:cs typeface="B Nazanin" panose="00000400000000000000" pitchFamily="2" charset="-78"/>
              </a:rPr>
              <a:t>ببینید جهان به چه چیزی نیاز دارد؟)</a:t>
            </a:r>
          </a:p>
          <a:p>
            <a:pPr algn="r"/>
            <a:r>
              <a:rPr lang="fa-IR" sz="2000" dirty="0">
                <a:cs typeface="B Nazanin" panose="00000400000000000000" pitchFamily="2" charset="-78"/>
              </a:rPr>
              <a:t>باید ببینید که چه چیزی جهان را به جای بهتری تبدیل می‌کند. انسان‌ها باید کاری انجام دهند که واقعاً مفید و سازنده باشد و به بشریت یا جهان کمک کند. به عنوان مثال کسی که باغبانی می‌کند، با کاشت درخت و مراقبت از آن دارد به تولید اکسیژن و جذب کربن در اکسید کمک می‌کند و در واقع با همین کار ساده دارد رسالت خود را نسبت به جهان پیرامون خود انجام می‌دهد. در صورتی که می‌خواهید ایکیگای خودتان را پیدا کنید و در مسیر آن حرکت کنید، حتماً نیاز جهان را هم در نظر بگیرید و تلاش کنید که به بشریت و محیط زیست به هر شکل ممکن خدمت کنید. این کار به شما حس بسیار خوبی می‌دهد و باعث می‌شود در مسیر حرکت خود ثابت‌قدم‌تر و مصمم‌تر شوید.</a:t>
            </a:r>
          </a:p>
        </p:txBody>
      </p:sp>
      <p:sp>
        <p:nvSpPr>
          <p:cNvPr id="3" name="Rectangle 2"/>
          <p:cNvSpPr/>
          <p:nvPr/>
        </p:nvSpPr>
        <p:spPr>
          <a:xfrm>
            <a:off x="3581400" y="1371600"/>
            <a:ext cx="2618024" cy="923330"/>
          </a:xfrm>
          <a:prstGeom prst="rect">
            <a:avLst/>
          </a:prstGeom>
          <a:solidFill>
            <a:srgbClr val="00B0F0"/>
          </a:solidFill>
        </p:spPr>
        <p:txBody>
          <a:bodyPr wrap="none">
            <a:spAutoFit/>
          </a:bodyPr>
          <a:lstStyle/>
          <a:p>
            <a:r>
              <a:rPr lang="fa-IR" sz="5400" b="1" dirty="0">
                <a:cs typeface="B Nazanin" panose="00000400000000000000" pitchFamily="2" charset="-78"/>
              </a:rPr>
              <a:t>نیاز جهان </a:t>
            </a:r>
            <a:endParaRPr lang="en-US" sz="5400" dirty="0"/>
          </a:p>
        </p:txBody>
      </p:sp>
    </p:spTree>
    <p:extLst>
      <p:ext uri="{BB962C8B-B14F-4D97-AF65-F5344CB8AC3E}">
        <p14:creationId xmlns:p14="http://schemas.microsoft.com/office/powerpoint/2010/main" val="14019472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96200" y="152400"/>
            <a:ext cx="1361270" cy="369332"/>
          </a:xfrm>
          <a:prstGeom prst="rect">
            <a:avLst/>
          </a:prstGeom>
        </p:spPr>
        <p:txBody>
          <a:bodyPr wrap="none">
            <a:spAutoFit/>
          </a:bodyPr>
          <a:lstStyle/>
          <a:p>
            <a:r>
              <a:rPr lang="fa-IR" b="1" dirty="0"/>
              <a:t>نمودار ایکیگای</a:t>
            </a:r>
          </a:p>
        </p:txBody>
      </p:sp>
      <p:sp>
        <p:nvSpPr>
          <p:cNvPr id="3" name="Rectangle 2"/>
          <p:cNvSpPr/>
          <p:nvPr/>
        </p:nvSpPr>
        <p:spPr>
          <a:xfrm>
            <a:off x="152400" y="544556"/>
            <a:ext cx="8566111" cy="1323439"/>
          </a:xfrm>
          <a:prstGeom prst="rect">
            <a:avLst/>
          </a:prstGeom>
        </p:spPr>
        <p:txBody>
          <a:bodyPr wrap="square">
            <a:spAutoFit/>
          </a:bodyPr>
          <a:lstStyle/>
          <a:p>
            <a:pPr algn="r"/>
            <a:r>
              <a:rPr lang="fa-IR" sz="2000" dirty="0">
                <a:cs typeface="B Nazanin" panose="00000400000000000000" pitchFamily="2" charset="-78"/>
              </a:rPr>
              <a:t>اکنون که دانستیم ایکیگای ما، نقطه تلاقی چهار عامل علاقه، توانایی، ثروت و نیاز جهان است، می‌توانیم یک نمودار رسم کنیم. در ادامه این نمودار رسم شده و در اختیار شما قرار می‌گیرد. در این بخش از مقاله می‌خواهیم نگاهی عمیق به این نمودار داشته باشیم و آن را بررسی کنیم. بررسی این نمودار کمک زیادی در کشف ایکیگای به ما می‌کند.</a:t>
            </a:r>
            <a:endParaRPr lang="en-US" sz="2000" dirty="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99" y="2045687"/>
            <a:ext cx="8566111" cy="4583714"/>
          </a:xfrm>
          <a:prstGeom prst="rect">
            <a:avLst/>
          </a:prstGeom>
        </p:spPr>
      </p:pic>
    </p:spTree>
    <p:extLst>
      <p:ext uri="{BB962C8B-B14F-4D97-AF65-F5344CB8AC3E}">
        <p14:creationId xmlns:p14="http://schemas.microsoft.com/office/powerpoint/2010/main" val="3900343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86200" y="429226"/>
            <a:ext cx="4724400" cy="5324535"/>
          </a:xfrm>
          <a:prstGeom prst="rect">
            <a:avLst/>
          </a:prstGeom>
        </p:spPr>
        <p:txBody>
          <a:bodyPr wrap="square">
            <a:spAutoFit/>
          </a:bodyPr>
          <a:lstStyle/>
          <a:p>
            <a:pPr algn="r"/>
            <a:r>
              <a:rPr lang="fa-IR" b="1" dirty="0" smtClean="0"/>
              <a:t> </a:t>
            </a:r>
            <a:r>
              <a:rPr lang="fa-IR" sz="2000" b="1" dirty="0">
                <a:cs typeface="B Nazanin" panose="00000400000000000000" pitchFamily="2" charset="-78"/>
              </a:rPr>
              <a:t>مأموریت، نقطه تلاقی علاقه و نیاز </a:t>
            </a:r>
            <a:r>
              <a:rPr lang="fa-IR" sz="2000" b="1" dirty="0" smtClean="0">
                <a:cs typeface="B Nazanin" panose="00000400000000000000" pitchFamily="2" charset="-78"/>
              </a:rPr>
              <a:t>جهان</a:t>
            </a:r>
          </a:p>
          <a:p>
            <a:pPr algn="r"/>
            <a:r>
              <a:rPr lang="fa-IR" sz="2000" dirty="0" smtClean="0">
                <a:cs typeface="B Nazanin" panose="00000400000000000000" pitchFamily="2" charset="-78"/>
              </a:rPr>
              <a:t>همان طور </a:t>
            </a:r>
            <a:r>
              <a:rPr lang="fa-IR" sz="2000" dirty="0">
                <a:cs typeface="B Nazanin" panose="00000400000000000000" pitchFamily="2" charset="-78"/>
              </a:rPr>
              <a:t>که در نمودار ایکیگای مشاهده می‌کنید، نقطه تلاقی علاقه (آنچه دوست دارید) و نیاز جهان (آنچه جهان به آن نیاز دارد) است. کاشتن درخت، می‌تواند مصداقی برای مأموریت باشد. ما به کاشتن درخت علاقه داریم و از طرفی احساس می‌کنیم که جهان هم به این کار ما نیازمند و محتاج است و ما داریم با این کار خودمان، جهان را به جای بهتری تبدیل می‌کنیم. این در حالی است که ما در انجام این کار توانایی بالایی نداریم و درآمد خوبی هم از آن کسب نمی‌کنیم.</a:t>
            </a:r>
          </a:p>
          <a:p>
            <a:pPr algn="r"/>
            <a:r>
              <a:rPr lang="fa-IR" sz="2000" dirty="0">
                <a:cs typeface="B Nazanin" panose="00000400000000000000" pitchFamily="2" charset="-78"/>
              </a:rPr>
              <a:t>انجام چنین کارهایی که حالت مأموریت دارند، بسیار مهم و ضروری هستند ولی ما را به ثروتی که شایسته آن هستیم نمی‌رسانند. از طرفی چون در انجام این کار توانایی بالایی نداریم، ممکن است نتوانیم برخی درخت‌ها را در جای مناسب بکاریم یا ممکن است کود و آبیاری آن را به شیوه درست انجام ندهیم. از این رو ممکن است این درخت به بار ننشیند</a:t>
            </a:r>
            <a:r>
              <a:rPr lang="fa-IR" dirty="0"/>
              <a:t>.</a:t>
            </a:r>
          </a:p>
        </p:txBody>
      </p:sp>
      <p:sp>
        <p:nvSpPr>
          <p:cNvPr id="3" name="Rectangle 2"/>
          <p:cNvSpPr/>
          <p:nvPr/>
        </p:nvSpPr>
        <p:spPr>
          <a:xfrm>
            <a:off x="304800" y="228600"/>
            <a:ext cx="1043876" cy="369332"/>
          </a:xfrm>
          <a:prstGeom prst="rect">
            <a:avLst/>
          </a:prstGeom>
        </p:spPr>
        <p:txBody>
          <a:bodyPr wrap="none">
            <a:spAutoFit/>
          </a:bodyPr>
          <a:lstStyle/>
          <a:p>
            <a:r>
              <a:rPr lang="en-US" b="1" dirty="0"/>
              <a:t>Mission</a:t>
            </a:r>
            <a:endParaRPr lang="fa-IR"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814387"/>
            <a:ext cx="2619375" cy="1743075"/>
          </a:xfrm>
          <a:prstGeom prst="rect">
            <a:avLst/>
          </a:prstGeom>
        </p:spPr>
      </p:pic>
    </p:spTree>
    <p:extLst>
      <p:ext uri="{BB962C8B-B14F-4D97-AF65-F5344CB8AC3E}">
        <p14:creationId xmlns:p14="http://schemas.microsoft.com/office/powerpoint/2010/main" val="33931386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62400" y="1028342"/>
            <a:ext cx="4572000" cy="4524315"/>
          </a:xfrm>
          <a:prstGeom prst="rect">
            <a:avLst/>
          </a:prstGeom>
        </p:spPr>
        <p:txBody>
          <a:bodyPr>
            <a:spAutoFit/>
          </a:bodyPr>
          <a:lstStyle/>
          <a:p>
            <a:pPr algn="r"/>
            <a:r>
              <a:rPr lang="fa-IR" b="1" dirty="0">
                <a:cs typeface="B Nazanin" panose="00000400000000000000" pitchFamily="2" charset="-78"/>
              </a:rPr>
              <a:t>شوق، نقطه تلاقی علاقه و توانایی</a:t>
            </a:r>
            <a:endParaRPr lang="fa-IR" dirty="0" smtClean="0">
              <a:cs typeface="B Nazanin" panose="00000400000000000000" pitchFamily="2" charset="-78"/>
            </a:endParaRPr>
          </a:p>
          <a:p>
            <a:pPr algn="r"/>
            <a:r>
              <a:rPr lang="fa-IR" dirty="0" smtClean="0">
                <a:cs typeface="B Nazanin" panose="00000400000000000000" pitchFamily="2" charset="-78"/>
              </a:rPr>
              <a:t>اگر </a:t>
            </a:r>
            <a:r>
              <a:rPr lang="fa-IR" dirty="0">
                <a:cs typeface="B Nazanin" panose="00000400000000000000" pitchFamily="2" charset="-78"/>
              </a:rPr>
              <a:t>نمودار ایکیگای را به خوبی بررسی کنید، متوجه خواهید شد که اگر ما کاری را انجام دهیم که به آن عشق و علاقه داشته باشیم و انجام آن قلب ما را به تپش بیندازد، از طرفی اگر در انجام آن کار توانایی داشته باشیم و عملکرد خوبی از خودمان به نمایش بگذاریم ولی آن کار برای ما درآمد خوبی نداشته باشد و کمکی هم به جهان ما نکند، قطعاً کاری که انجام می‌دهیم ما را به اهدافی که در سر داریم نمی‌رساند؛ چون ما به ثروت نمی‌رسیم و هیچ نقشی در رشد و پیشرفت بشریت نداریم.</a:t>
            </a:r>
          </a:p>
          <a:p>
            <a:pPr algn="r"/>
            <a:r>
              <a:rPr lang="fa-IR" dirty="0">
                <a:cs typeface="B Nazanin" panose="00000400000000000000" pitchFamily="2" charset="-78"/>
              </a:rPr>
              <a:t>در بخش شوق ما به سمتی می‌رویم که واقعاً عاشقش هستیم و از انجام دادنش خسته نمی‌شویم ولی متأسفانه خواسته‌های ما را برآورده نمی‌کند. فرض کنید شخصی به موسیقی علاقه دارد و شبانه روز در منزل خود موسیقی می‌نوازد ولی اگر نتواند از این کار درآمدی داشته باشد و افراد دیگری را هم از این هنر ارزشمند بهره‌مند کند، قطعاً فقط نسبت به این کار شوق دارد ولی این کار او را به جایی نمی‌رساند.</a:t>
            </a:r>
          </a:p>
        </p:txBody>
      </p:sp>
      <p:sp>
        <p:nvSpPr>
          <p:cNvPr id="3" name="Rectangle 2"/>
          <p:cNvSpPr/>
          <p:nvPr/>
        </p:nvSpPr>
        <p:spPr>
          <a:xfrm>
            <a:off x="381000" y="304800"/>
            <a:ext cx="992579" cy="369332"/>
          </a:xfrm>
          <a:prstGeom prst="rect">
            <a:avLst/>
          </a:prstGeom>
        </p:spPr>
        <p:txBody>
          <a:bodyPr wrap="none">
            <a:spAutoFit/>
          </a:bodyPr>
          <a:lstStyle/>
          <a:p>
            <a:r>
              <a:rPr lang="en-US" b="1" dirty="0"/>
              <a:t>Passion</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159" y="1012576"/>
            <a:ext cx="3394120" cy="2409825"/>
          </a:xfrm>
          <a:prstGeom prst="rect">
            <a:avLst/>
          </a:prstGeom>
        </p:spPr>
      </p:pic>
    </p:spTree>
    <p:extLst>
      <p:ext uri="{BB962C8B-B14F-4D97-AF65-F5344CB8AC3E}">
        <p14:creationId xmlns:p14="http://schemas.microsoft.com/office/powerpoint/2010/main" val="9681314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14800" y="1047693"/>
            <a:ext cx="4572000" cy="4247317"/>
          </a:xfrm>
          <a:prstGeom prst="rect">
            <a:avLst/>
          </a:prstGeom>
        </p:spPr>
        <p:txBody>
          <a:bodyPr>
            <a:spAutoFit/>
          </a:bodyPr>
          <a:lstStyle/>
          <a:p>
            <a:pPr algn="r"/>
            <a:r>
              <a:rPr lang="fa-IR" b="1" dirty="0">
                <a:cs typeface="B Nazanin" panose="00000400000000000000" pitchFamily="2" charset="-78"/>
              </a:rPr>
              <a:t>تخصص، نقطه تلاقی توانایی و ثروت </a:t>
            </a:r>
            <a:endParaRPr lang="fa-IR" b="1" dirty="0" smtClean="0">
              <a:cs typeface="B Nazanin" panose="00000400000000000000" pitchFamily="2" charset="-78"/>
            </a:endParaRPr>
          </a:p>
          <a:p>
            <a:pPr algn="r"/>
            <a:r>
              <a:rPr lang="fa-IR" dirty="0" smtClean="0">
                <a:cs typeface="B Nazanin" panose="00000400000000000000" pitchFamily="2" charset="-78"/>
              </a:rPr>
              <a:t>یک </a:t>
            </a:r>
            <a:r>
              <a:rPr lang="fa-IR" dirty="0">
                <a:cs typeface="B Nazanin" panose="00000400000000000000" pitchFamily="2" charset="-78"/>
              </a:rPr>
              <a:t>مکانیک را در نظر بگیرید. او در انجام کار مکانیکی واقعاً مهارت دارد و تعمیرات خودرو را به بهترین شکل ممکن انجام می‌دهد. او به قدری در این حوزه خوب عمل می‌کند که برخی می‌گویند او پس از شنیدن صدای ماشین می‌تواند بگوید که خودرو چه عیب و ایرادی دارد. از طرفی او واقعاً ثروتمند است و توانسته از این مهارت و توانایی پول خوبی به جیب بزند. همیشه هم سرش شلوغ است و حداقل چهار تا پنج ماشین بیرون از مکانیکی او پارک شده و منتظر تعمیر است.</a:t>
            </a:r>
          </a:p>
          <a:p>
            <a:pPr algn="r"/>
            <a:r>
              <a:rPr lang="fa-IR" dirty="0">
                <a:cs typeface="B Nazanin" panose="00000400000000000000" pitchFamily="2" charset="-78"/>
              </a:rPr>
              <a:t>مشکلی که این مکانیک دارد این است که اصلاً علاقه‌ای به کارش ندارد و به همین خاطر هم از انجام دادن کارش لذتی نمی‌برد ولی چون مهارت و توانایی بالایی دارد، خیلی راحت از پس این کار برمی‌آید. در این مواقع می‌گوییم آن مکانیک در جایگاه «تخصص» نمودار ایکیگای قرار دارد ولی هنوز نتوانسته به آن ایکیگای یا معنای اصلی زندگی خودش دست پیدا کند.</a:t>
            </a:r>
          </a:p>
        </p:txBody>
      </p:sp>
      <p:sp>
        <p:nvSpPr>
          <p:cNvPr id="3" name="Rectangle 2"/>
          <p:cNvSpPr/>
          <p:nvPr/>
        </p:nvSpPr>
        <p:spPr>
          <a:xfrm>
            <a:off x="381000" y="228600"/>
            <a:ext cx="1377300" cy="369332"/>
          </a:xfrm>
          <a:prstGeom prst="rect">
            <a:avLst/>
          </a:prstGeom>
        </p:spPr>
        <p:txBody>
          <a:bodyPr wrap="none">
            <a:spAutoFit/>
          </a:bodyPr>
          <a:lstStyle/>
          <a:p>
            <a:r>
              <a:rPr lang="en-US" b="1" dirty="0"/>
              <a:t>Profession)</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924" y="762000"/>
            <a:ext cx="2530369" cy="2409351"/>
          </a:xfrm>
          <a:prstGeom prst="rect">
            <a:avLst/>
          </a:prstGeom>
        </p:spPr>
      </p:pic>
    </p:spTree>
    <p:extLst>
      <p:ext uri="{BB962C8B-B14F-4D97-AF65-F5344CB8AC3E}">
        <p14:creationId xmlns:p14="http://schemas.microsoft.com/office/powerpoint/2010/main" val="35456501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62400" y="629658"/>
            <a:ext cx="4572000" cy="4524315"/>
          </a:xfrm>
          <a:prstGeom prst="rect">
            <a:avLst/>
          </a:prstGeom>
        </p:spPr>
        <p:txBody>
          <a:bodyPr>
            <a:spAutoFit/>
          </a:bodyPr>
          <a:lstStyle/>
          <a:p>
            <a:pPr algn="r"/>
            <a:r>
              <a:rPr lang="fa-IR" b="1" dirty="0">
                <a:cs typeface="B Nazanin" panose="00000400000000000000" pitchFamily="2" charset="-78"/>
              </a:rPr>
              <a:t>حرفه، نقطه تلاقی نیاز جهان و ثروت</a:t>
            </a:r>
            <a:endParaRPr lang="fa-IR" dirty="0" smtClean="0">
              <a:cs typeface="B Nazanin" panose="00000400000000000000" pitchFamily="2" charset="-78"/>
            </a:endParaRPr>
          </a:p>
          <a:p>
            <a:pPr algn="r"/>
            <a:r>
              <a:rPr lang="fa-IR" dirty="0" smtClean="0">
                <a:cs typeface="B Nazanin" panose="00000400000000000000" pitchFamily="2" charset="-78"/>
              </a:rPr>
              <a:t>در </a:t>
            </a:r>
            <a:r>
              <a:rPr lang="fa-IR" dirty="0">
                <a:cs typeface="B Nazanin" panose="00000400000000000000" pitchFamily="2" charset="-78"/>
              </a:rPr>
              <a:t>نقطه حرفه ما صرفاً یک کار را در پیش گرفته‌ایم که به رشد و پیشرفت جهان کمک می‌کند و جهان به آن نیاز دارد. از طرفی درآمد بسیار خوبی هم در این کار وجود دارد ولی مشکل این است که ما به این کار هیچ علاقه‌ای نداریم و توانایی و مهارت چندانی هم برای انجام دادن آن نداریم.</a:t>
            </a:r>
          </a:p>
          <a:p>
            <a:pPr algn="r"/>
            <a:r>
              <a:rPr lang="fa-IR" dirty="0">
                <a:cs typeface="B Nazanin" panose="00000400000000000000" pitchFamily="2" charset="-78"/>
              </a:rPr>
              <a:t>کسی را تصور کنید که در زمینه پرورش یک میوه گران قیمت فعالیت می‌کند. این فرد به کره زمین کمک می‌کند و به کمک باغبان‌های خود میوه درجه یک دست مردم می‌دهد و از طرفی با کاشت و پرورش درخت به کره زمین کمک می‌کند. از طرفی درآمدش هم خیلی خوب است؛ چون این میوه کمیاب است و پرورش آن درآمد بسیار خوبی دارد. این در حالی است که آن فرد اصلاً به این کار علاقه ندارد و خودش توانایی بالایی برای انجام این کار ندارد. در این حالت هم به ایکیگای خودمان نمی‌رسیم؛ چون دو عامل مهم علاقه و توانایی را نادیده گرفته‌ایم.</a:t>
            </a:r>
          </a:p>
        </p:txBody>
      </p:sp>
      <p:sp>
        <p:nvSpPr>
          <p:cNvPr id="3" name="Rectangle 2"/>
          <p:cNvSpPr/>
          <p:nvPr/>
        </p:nvSpPr>
        <p:spPr>
          <a:xfrm>
            <a:off x="228600" y="228600"/>
            <a:ext cx="1108060" cy="369332"/>
          </a:xfrm>
          <a:prstGeom prst="rect">
            <a:avLst/>
          </a:prstGeom>
        </p:spPr>
        <p:txBody>
          <a:bodyPr wrap="none">
            <a:spAutoFit/>
          </a:bodyPr>
          <a:lstStyle/>
          <a:p>
            <a:r>
              <a:rPr lang="en-US" b="1" dirty="0"/>
              <a:t>Vocation</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914400"/>
            <a:ext cx="3191503" cy="2290119"/>
          </a:xfrm>
          <a:prstGeom prst="rect">
            <a:avLst/>
          </a:prstGeom>
        </p:spPr>
      </p:pic>
    </p:spTree>
    <p:extLst>
      <p:ext uri="{BB962C8B-B14F-4D97-AF65-F5344CB8AC3E}">
        <p14:creationId xmlns:p14="http://schemas.microsoft.com/office/powerpoint/2010/main" val="40851450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33800" y="533400"/>
            <a:ext cx="4572000" cy="4801314"/>
          </a:xfrm>
          <a:prstGeom prst="rect">
            <a:avLst/>
          </a:prstGeom>
        </p:spPr>
        <p:txBody>
          <a:bodyPr>
            <a:spAutoFit/>
          </a:bodyPr>
          <a:lstStyle/>
          <a:p>
            <a:pPr algn="r"/>
            <a:r>
              <a:rPr lang="fa-IR" b="1" dirty="0">
                <a:cs typeface="B Nazanin" panose="00000400000000000000" pitchFamily="2" charset="-78"/>
              </a:rPr>
              <a:t>نقطه تلاقی علاقه، توانایی و نیاز جهان</a:t>
            </a:r>
          </a:p>
          <a:p>
            <a:pPr algn="r"/>
            <a:r>
              <a:rPr lang="fa-IR" dirty="0">
                <a:cs typeface="B Nazanin" panose="00000400000000000000" pitchFamily="2" charset="-78"/>
              </a:rPr>
              <a:t>وقتی ما به یک کار شور و شوق و علاقه داشته باشیم، از طرفی در انجام آن هم مهارت و توانایی داشته باشیم و همچنین این کار برای جهان پیرامون ما هم مناسب باشد و خدمتی به بشریت به حساب بیاید، در واقع ما داریم در مسیری حرکت می‌کنیم که احساس رضایت به ما دست می‌دهد و از آن کار پر از احساس سرخوشی و لذت می‌شویم ولی متأسفانه پول زیادی دست ما را نمی‌گیرد. وقتی پول و ثروت دست ما را نگیرد، همیشه به فلاکت و بدبختی به سرمی‌بریم و در پایان عمر وقتی به پست سر خودمان نگاه می‌کنیم، می‌بینیم دستاورد چندان بزرگی نداشته‌ایم. آن موقع است که احساس بدی به ما دست می‌دهد؛ چون هیچ پولی به دست نیاورده‌ایم.</a:t>
            </a:r>
          </a:p>
          <a:p>
            <a:pPr algn="r"/>
            <a:r>
              <a:rPr lang="fa-IR" dirty="0">
                <a:cs typeface="B Nazanin" panose="00000400000000000000" pitchFamily="2" charset="-78"/>
              </a:rPr>
              <a:t>در چنین مواقعی باید یک تجدید نظر اساسی در کار خودمان بکنیم و راهی پیدا کنیم که ما را به درآمد قابل قبولی هم برساند. اگر ما بتوانیم عنصر درآمد را هم به آمیزه علاقه، توانایی و نیاز جهان بزنیم، موفق می‌شویم که به ایکیگای مورد نظر خودمان دست پیدا کنیم.</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838200"/>
            <a:ext cx="2428875" cy="1885950"/>
          </a:xfrm>
          <a:prstGeom prst="rect">
            <a:avLst/>
          </a:prstGeom>
        </p:spPr>
      </p:pic>
    </p:spTree>
    <p:extLst>
      <p:ext uri="{BB962C8B-B14F-4D97-AF65-F5344CB8AC3E}">
        <p14:creationId xmlns:p14="http://schemas.microsoft.com/office/powerpoint/2010/main" val="19421241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762000"/>
            <a:ext cx="4572000" cy="3693319"/>
          </a:xfrm>
          <a:prstGeom prst="rect">
            <a:avLst/>
          </a:prstGeom>
        </p:spPr>
        <p:txBody>
          <a:bodyPr>
            <a:spAutoFit/>
          </a:bodyPr>
          <a:lstStyle/>
          <a:p>
            <a:pPr algn="r"/>
            <a:r>
              <a:rPr lang="fa-IR" b="1" dirty="0">
                <a:cs typeface="B Nazanin" panose="00000400000000000000" pitchFamily="2" charset="-78"/>
              </a:rPr>
              <a:t>نقطه تلاقی نیاز جهان، علاقه و درآمد یا ثروت</a:t>
            </a:r>
          </a:p>
          <a:p>
            <a:pPr algn="r"/>
            <a:r>
              <a:rPr lang="fa-IR" dirty="0">
                <a:cs typeface="B Nazanin" panose="00000400000000000000" pitchFamily="2" charset="-78"/>
              </a:rPr>
              <a:t>اگر کاری انجام دهیم که جهان به آن نیاز داشته باشد و با انجام آن به جای بهتری تبدیل شود، به آن علاقه و اشتیاق بالایی داشته باشیم و از طریق آن بتوانیم به درآمد و ثروت قابل توجهی دست پیدا کنیم، یک احساس خوشحالی و رضایت به ما دست می‌دهد ولی مشکل این است که یک احساس عدم اطمینان غیر قابل کنترلی به شما دست می‌دهد و همیشه احساس می‌کنید که در نقطه امن و قابل اتکایی قرار ندارید.</a:t>
            </a:r>
          </a:p>
          <a:p>
            <a:pPr algn="r"/>
            <a:r>
              <a:rPr lang="fa-IR" dirty="0">
                <a:cs typeface="B Nazanin" panose="00000400000000000000" pitchFamily="2" charset="-78"/>
              </a:rPr>
              <a:t>در صورتی که می‌خواهید این احساس عدم اطمینان از بین برود تا بتوانید به ایکیگای خودتان برسید، باید در کاری که انجام می‌دهید به مهارت و توانایی برسید. مهارت و توانایی می‌تواند کاری کند که همه چیز تکمیل شود و هیچ کمبودی در میان نباشد.</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8000" y="4191000"/>
            <a:ext cx="3556000" cy="2667000"/>
          </a:xfrm>
          <a:prstGeom prst="rect">
            <a:avLst/>
          </a:prstGeom>
        </p:spPr>
      </p:pic>
    </p:spTree>
    <p:extLst>
      <p:ext uri="{BB962C8B-B14F-4D97-AF65-F5344CB8AC3E}">
        <p14:creationId xmlns:p14="http://schemas.microsoft.com/office/powerpoint/2010/main" val="22433924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91000" y="381000"/>
            <a:ext cx="4572000" cy="5355312"/>
          </a:xfrm>
          <a:prstGeom prst="rect">
            <a:avLst/>
          </a:prstGeom>
        </p:spPr>
        <p:txBody>
          <a:bodyPr>
            <a:spAutoFit/>
          </a:bodyPr>
          <a:lstStyle/>
          <a:p>
            <a:pPr algn="r"/>
            <a:r>
              <a:rPr lang="fa-IR" b="1" dirty="0">
                <a:cs typeface="B Nazanin" panose="00000400000000000000" pitchFamily="2" charset="-78"/>
              </a:rPr>
              <a:t>نقطه تلاقی نیاز جهان، ثروت و توانایی</a:t>
            </a:r>
          </a:p>
          <a:p>
            <a:pPr algn="r"/>
            <a:r>
              <a:rPr lang="fa-IR" dirty="0">
                <a:cs typeface="B Nazanin" panose="00000400000000000000" pitchFamily="2" charset="-78"/>
              </a:rPr>
              <a:t>فرض کنید کسی سراغ کاری برود که جهان به آن نیاز دارد و از طریق آن جهان به جای بهتری برای زندگی بشر تبدیل می‌شود. از طرفی تصور کنید که آن کار درآمد خیلی خوبی هم دارد و آن شخص توانایی بسیار بالایی هم در انجام آن کار دارد ولی خبری از علاقه نیست و انجام این کار هیچ شور و هیجانی در فرد ایجاد نمی‌کند. در این مواقع چه اتفاقی میفتد؟ مسلماً شخص خاطری آسوده دارد؛ چون کارش برای بشر مفید بوده و برای او درآمد خوبی برای او به همراه داشته است. تنها مشکلی که وجود دارد این است که این کار مورد علاقه فرد نیست و شور و شوق او را ارضا نمی‌کند.</a:t>
            </a:r>
          </a:p>
          <a:p>
            <a:pPr algn="r"/>
            <a:r>
              <a:rPr lang="fa-IR" dirty="0">
                <a:cs typeface="B Nazanin" panose="00000400000000000000" pitchFamily="2" charset="-78"/>
              </a:rPr>
              <a:t>یک وکیل را در نظر بگیرید که در دانشگاه حقوق خوانده، همه درس‌ها را با نمره عالی گذرانده و اکنون درآمد بسیار خوبی از طریق وکالت دارد. این فرد هم به بشریت خدمت می‌کند، هم در کارش دانا و توانا است و هم وکالت درآمد خوبی برای او به ارمغان می‌آورد ولی مشکل این است که او به معلمی علاقه دارد و تمایل دارد تدریس کند. این فرد می‌تواند دکترای خودش را بگیرید و در دانشگاه تدریس کند. این کار می‌تواند او را به ایکیگای یا معنایی که از زندگی در ذهن دارد برساند.</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4597" y="685800"/>
            <a:ext cx="3290680" cy="2209800"/>
          </a:xfrm>
          <a:prstGeom prst="rect">
            <a:avLst/>
          </a:prstGeom>
        </p:spPr>
      </p:pic>
    </p:spTree>
    <p:extLst>
      <p:ext uri="{BB962C8B-B14F-4D97-AF65-F5344CB8AC3E}">
        <p14:creationId xmlns:p14="http://schemas.microsoft.com/office/powerpoint/2010/main" val="35617624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685800" y="685800"/>
            <a:ext cx="7654925" cy="5232400"/>
          </a:xfrm>
          <a:prstGeom prst="horizontalScroll">
            <a:avLst/>
          </a:prstGeom>
          <a:solidFill>
            <a:srgbClr val="FFCC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fa-IR" sz="4000" b="1" dirty="0" smtClean="0">
                <a:solidFill>
                  <a:srgbClr val="002060"/>
                </a:solidFill>
              </a:rPr>
              <a:t>با نام و یاد خدا</a:t>
            </a:r>
            <a:endParaRPr lang="en-US" sz="4000" b="1" dirty="0">
              <a:solidFill>
                <a:srgbClr val="002060"/>
              </a:solidFill>
            </a:endParaRPr>
          </a:p>
        </p:txBody>
      </p:sp>
    </p:spTree>
    <p:extLst>
      <p:ext uri="{BB962C8B-B14F-4D97-AF65-F5344CB8AC3E}">
        <p14:creationId xmlns:p14="http://schemas.microsoft.com/office/powerpoint/2010/main" val="29191506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38600" y="609600"/>
            <a:ext cx="4572000" cy="5078313"/>
          </a:xfrm>
          <a:prstGeom prst="rect">
            <a:avLst/>
          </a:prstGeom>
        </p:spPr>
        <p:txBody>
          <a:bodyPr>
            <a:spAutoFit/>
          </a:bodyPr>
          <a:lstStyle/>
          <a:p>
            <a:pPr algn="r"/>
            <a:r>
              <a:rPr lang="fa-IR" b="1" dirty="0">
                <a:cs typeface="B Nazanin" panose="00000400000000000000" pitchFamily="2" charset="-78"/>
              </a:rPr>
              <a:t>نقطه تلاقی علاقه، توانایی و ثروت</a:t>
            </a:r>
          </a:p>
          <a:p>
            <a:pPr algn="r"/>
            <a:r>
              <a:rPr lang="fa-IR" dirty="0">
                <a:cs typeface="B Nazanin" panose="00000400000000000000" pitchFamily="2" charset="-78"/>
              </a:rPr>
              <a:t>فرض کنید که شخصی وارد کاری می‌شود که به آن علاقه زیادی دارد و انجام آن کار قلب او را به تپش می‌اندازد. از طرفی در انجام آن کار بسیار توانا و ماهر است و اعتماد </a:t>
            </a:r>
            <a:r>
              <a:rPr lang="fa-IR" dirty="0" smtClean="0">
                <a:cs typeface="B Nazanin" panose="00000400000000000000" pitchFamily="2" charset="-78"/>
              </a:rPr>
              <a:t>به نفس بسیار </a:t>
            </a:r>
            <a:r>
              <a:rPr lang="fa-IR" dirty="0">
                <a:cs typeface="B Nazanin" panose="00000400000000000000" pitchFamily="2" charset="-78"/>
              </a:rPr>
              <a:t>خوبی در آن زمینه دارد. همچنین درآمدش هم راضی‌کننده و عالی است. تنها مشکلی که دارد این است که کار او هیچ نقش مثبتی در جهان به یادگار نمی‌گذارد و هیچ نفعی به بشر نمی‌رساند. اینجا است که فرد احساس رضایت بالایی دارد ولی احساس می‌کند که بی‌مصرف است و سودی برای جهان پیرامون خودش ندارد.</a:t>
            </a:r>
          </a:p>
          <a:p>
            <a:pPr algn="r"/>
            <a:r>
              <a:rPr lang="fa-IR" dirty="0">
                <a:cs typeface="B Nazanin" panose="00000400000000000000" pitchFamily="2" charset="-78"/>
              </a:rPr>
              <a:t>در این مواقع شخص باید تلاش کند که در کار خودش تغییراتی ایجاد کند که بتواند به جهان پیرامون هم سود برساند. در صورتی که موفق شود چنین تغییری اعمال کند، قطعاً به ایکیگای یا معنای زندگی خودش می‌رسد. اکنون که با بخش‌های مختلف نمودار ایکیگای آشنا شدید، می‌توانید بفهمید که ایکیگای چیست. ایکیگای مرکز این نمودار یا نقطه تلاقی علاقه، ثروت، توانایی و نیاز جهان است. همچنین می‌شود گفت که نقطه تلاقی مأموریت، شوق، حرفه و تخصص است.</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762000"/>
            <a:ext cx="2752725" cy="1657350"/>
          </a:xfrm>
          <a:prstGeom prst="rect">
            <a:avLst/>
          </a:prstGeom>
        </p:spPr>
      </p:pic>
    </p:spTree>
    <p:extLst>
      <p:ext uri="{BB962C8B-B14F-4D97-AF65-F5344CB8AC3E}">
        <p14:creationId xmlns:p14="http://schemas.microsoft.com/office/powerpoint/2010/main" val="30990874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62400" y="304800"/>
            <a:ext cx="1986441" cy="369332"/>
          </a:xfrm>
          <a:prstGeom prst="rect">
            <a:avLst/>
          </a:prstGeom>
        </p:spPr>
        <p:txBody>
          <a:bodyPr wrap="none">
            <a:spAutoFit/>
          </a:bodyPr>
          <a:lstStyle/>
          <a:p>
            <a:r>
              <a:rPr lang="fa-IR" b="1" dirty="0"/>
              <a:t>برای پیدا کردن ایکیگای</a:t>
            </a:r>
          </a:p>
        </p:txBody>
      </p:sp>
      <p:sp>
        <p:nvSpPr>
          <p:cNvPr id="3" name="Rectangle 2"/>
          <p:cNvSpPr/>
          <p:nvPr/>
        </p:nvSpPr>
        <p:spPr>
          <a:xfrm>
            <a:off x="152400" y="838200"/>
            <a:ext cx="8534400" cy="2308324"/>
          </a:xfrm>
          <a:prstGeom prst="rect">
            <a:avLst/>
          </a:prstGeom>
        </p:spPr>
        <p:txBody>
          <a:bodyPr wrap="square">
            <a:spAutoFit/>
          </a:bodyPr>
          <a:lstStyle/>
          <a:p>
            <a:pPr algn="r"/>
            <a:r>
              <a:rPr lang="fa-IR" dirty="0">
                <a:cs typeface="B Nazanin" panose="00000400000000000000" pitchFamily="2" charset="-78"/>
              </a:rPr>
              <a:t>نفر اولی که می‌خواهیم او را بررسی کنیم، شخصی است که به نوشتن و خواندن خیلی علاقه دارد. وقتی اسم کتاب، آموزش و تدریس می‌آید، قلب او به تپش میفتد. از طرفی به کارآفرینی هم خیلی علاقه دارد. او از کودکی در مدرسه در زمینه ادبیات خوب بوده و قلم خوبی داشته است. از طرفی مدت‌ها است که می‌نویسد و اگر بخشی از زمان روزانه خودش را به این کار اختصاص ندهد، انگار چیزی گم کرده است.</a:t>
            </a:r>
          </a:p>
          <a:p>
            <a:pPr algn="r"/>
            <a:r>
              <a:rPr lang="fa-IR" dirty="0">
                <a:cs typeface="B Nazanin" panose="00000400000000000000" pitchFamily="2" charset="-78"/>
              </a:rPr>
              <a:t>اگر کسی به نوشتن، تدریس و مطالعه کتاب علاقه دارد، باید بتواند از این راه درآمد خوبی هم کسب کند. در صورتی که درآمد خوبی کسب کند، یک گام به تبدیل کردن نوشتن به ایکیگای خود نزدیک شده‌است. حالا باید در زمینه‌ای فعالیت کند که به بشریت خدمت کند و جهان را به جای بهتری تبدیل کند. مثلاً اگر نفر اول بتواند به افزایش دانش، آگاهی و مهارت بشریت کمک کند، این فرد برای جهان مفید است.</a:t>
            </a:r>
          </a:p>
        </p:txBody>
      </p:sp>
      <p:graphicFrame>
        <p:nvGraphicFramePr>
          <p:cNvPr id="4" name="Table 3"/>
          <p:cNvGraphicFramePr>
            <a:graphicFrameLocks noGrp="1"/>
          </p:cNvGraphicFramePr>
          <p:nvPr>
            <p:extLst>
              <p:ext uri="{D42A27DB-BD31-4B8C-83A1-F6EECF244321}">
                <p14:modId xmlns:p14="http://schemas.microsoft.com/office/powerpoint/2010/main" val="272101700"/>
              </p:ext>
            </p:extLst>
          </p:nvPr>
        </p:nvGraphicFramePr>
        <p:xfrm>
          <a:off x="2577662" y="3352800"/>
          <a:ext cx="6096000" cy="2861578"/>
        </p:xfrm>
        <a:graphic>
          <a:graphicData uri="http://schemas.openxmlformats.org/drawingml/2006/table">
            <a:tbl>
              <a:tblPr firstRow="1" bandRow="1">
                <a:tableStyleId>{5C22544A-7EE6-4342-B048-85BDC9FD1C3A}</a:tableStyleId>
              </a:tblPr>
              <a:tblGrid>
                <a:gridCol w="1219200"/>
                <a:gridCol w="1219200"/>
                <a:gridCol w="1219200"/>
                <a:gridCol w="1219200"/>
                <a:gridCol w="1219200"/>
              </a:tblGrid>
              <a:tr h="1398538">
                <a:tc>
                  <a:txBody>
                    <a:bodyPr/>
                    <a:lstStyle/>
                    <a:p>
                      <a:pPr algn="ctr"/>
                      <a:r>
                        <a:rPr lang="fa-IR" b="1" dirty="0">
                          <a:effectLst/>
                          <a:cs typeface="B Nazanin" panose="00000400000000000000" pitchFamily="2" charset="-78"/>
                        </a:rPr>
                        <a:t>شخص</a:t>
                      </a:r>
                      <a:endParaRPr lang="fa-IR" dirty="0">
                        <a:effectLst/>
                        <a:cs typeface="B Nazanin" panose="00000400000000000000" pitchFamily="2" charset="-78"/>
                      </a:endParaRPr>
                    </a:p>
                  </a:txBody>
                  <a:tcPr anchor="ctr"/>
                </a:tc>
                <a:tc>
                  <a:txBody>
                    <a:bodyPr/>
                    <a:lstStyle/>
                    <a:p>
                      <a:pPr algn="ctr"/>
                      <a:r>
                        <a:rPr lang="fa-IR" b="1">
                          <a:effectLst/>
                          <a:cs typeface="B Nazanin" panose="00000400000000000000" pitchFamily="2" charset="-78"/>
                        </a:rPr>
                        <a:t>علاقه</a:t>
                      </a:r>
                      <a:endParaRPr lang="fa-IR">
                        <a:effectLst/>
                        <a:cs typeface="B Nazanin" panose="00000400000000000000" pitchFamily="2" charset="-78"/>
                      </a:endParaRPr>
                    </a:p>
                  </a:txBody>
                  <a:tcPr anchor="ctr"/>
                </a:tc>
                <a:tc>
                  <a:txBody>
                    <a:bodyPr/>
                    <a:lstStyle/>
                    <a:p>
                      <a:pPr algn="ctr"/>
                      <a:r>
                        <a:rPr lang="fa-IR" b="1">
                          <a:effectLst/>
                          <a:cs typeface="B Nazanin" panose="00000400000000000000" pitchFamily="2" charset="-78"/>
                        </a:rPr>
                        <a:t>توانایی</a:t>
                      </a:r>
                      <a:endParaRPr lang="fa-IR">
                        <a:effectLst/>
                        <a:cs typeface="B Nazanin" panose="00000400000000000000" pitchFamily="2" charset="-78"/>
                      </a:endParaRPr>
                    </a:p>
                  </a:txBody>
                  <a:tcPr anchor="ctr"/>
                </a:tc>
                <a:tc>
                  <a:txBody>
                    <a:bodyPr/>
                    <a:lstStyle/>
                    <a:p>
                      <a:pPr algn="ctr"/>
                      <a:r>
                        <a:rPr lang="fa-IR" b="1">
                          <a:effectLst/>
                          <a:cs typeface="B Nazanin" panose="00000400000000000000" pitchFamily="2" charset="-78"/>
                        </a:rPr>
                        <a:t>ثروت یا پول</a:t>
                      </a:r>
                      <a:endParaRPr lang="fa-IR">
                        <a:effectLst/>
                        <a:cs typeface="B Nazanin" panose="00000400000000000000" pitchFamily="2" charset="-78"/>
                      </a:endParaRPr>
                    </a:p>
                  </a:txBody>
                  <a:tcPr anchor="ctr"/>
                </a:tc>
                <a:tc>
                  <a:txBody>
                    <a:bodyPr/>
                    <a:lstStyle/>
                    <a:p>
                      <a:pPr algn="ctr"/>
                      <a:r>
                        <a:rPr lang="fa-IR" b="1" dirty="0">
                          <a:effectLst/>
                          <a:cs typeface="B Nazanin" panose="00000400000000000000" pitchFamily="2" charset="-78"/>
                        </a:rPr>
                        <a:t>نیاز جهان</a:t>
                      </a:r>
                      <a:endParaRPr lang="fa-IR" dirty="0">
                        <a:effectLst/>
                        <a:cs typeface="B Nazanin" panose="00000400000000000000" pitchFamily="2" charset="-78"/>
                      </a:endParaRPr>
                    </a:p>
                  </a:txBody>
                  <a:tcPr anchor="ctr"/>
                </a:tc>
              </a:tr>
              <a:tr h="1398538">
                <a:tc>
                  <a:txBody>
                    <a:bodyPr/>
                    <a:lstStyle/>
                    <a:p>
                      <a:pPr algn="ctr"/>
                      <a:r>
                        <a:rPr lang="fa-IR" b="1">
                          <a:effectLst/>
                          <a:cs typeface="B Nazanin" panose="00000400000000000000" pitchFamily="2" charset="-78"/>
                        </a:rPr>
                        <a:t>نفر اول</a:t>
                      </a:r>
                      <a:endParaRPr lang="fa-IR">
                        <a:effectLst/>
                        <a:cs typeface="B Nazanin" panose="00000400000000000000" pitchFamily="2" charset="-78"/>
                      </a:endParaRPr>
                    </a:p>
                  </a:txBody>
                  <a:tcPr anchor="ctr"/>
                </a:tc>
                <a:tc>
                  <a:txBody>
                    <a:bodyPr/>
                    <a:lstStyle/>
                    <a:p>
                      <a:pPr algn="ctr"/>
                      <a:r>
                        <a:rPr lang="fa-IR">
                          <a:effectLst/>
                          <a:cs typeface="B Nazanin" panose="00000400000000000000" pitchFamily="2" charset="-78"/>
                        </a:rPr>
                        <a:t>نوشتن</a:t>
                      </a:r>
                    </a:p>
                    <a:p>
                      <a:pPr algn="ctr"/>
                      <a:r>
                        <a:rPr lang="fa-IR">
                          <a:effectLst/>
                          <a:cs typeface="B Nazanin" panose="00000400000000000000" pitchFamily="2" charset="-78"/>
                        </a:rPr>
                        <a:t>یاد گرفتن</a:t>
                      </a:r>
                    </a:p>
                    <a:p>
                      <a:pPr algn="ctr"/>
                      <a:r>
                        <a:rPr lang="fa-IR">
                          <a:effectLst/>
                          <a:cs typeface="B Nazanin" panose="00000400000000000000" pitchFamily="2" charset="-78"/>
                        </a:rPr>
                        <a:t>یاد دادن</a:t>
                      </a:r>
                    </a:p>
                    <a:p>
                      <a:pPr algn="ctr"/>
                      <a:r>
                        <a:rPr lang="fa-IR">
                          <a:effectLst/>
                          <a:cs typeface="B Nazanin" panose="00000400000000000000" pitchFamily="2" charset="-78"/>
                        </a:rPr>
                        <a:t>مطالعه کتاب</a:t>
                      </a:r>
                    </a:p>
                  </a:txBody>
                  <a:tcPr anchor="ctr"/>
                </a:tc>
                <a:tc>
                  <a:txBody>
                    <a:bodyPr/>
                    <a:lstStyle/>
                    <a:p>
                      <a:pPr algn="ctr"/>
                      <a:r>
                        <a:rPr lang="fa-IR">
                          <a:effectLst/>
                          <a:cs typeface="B Nazanin" panose="00000400000000000000" pitchFamily="2" charset="-78"/>
                        </a:rPr>
                        <a:t>نویسندگی</a:t>
                      </a:r>
                    </a:p>
                    <a:p>
                      <a:pPr algn="ctr"/>
                      <a:r>
                        <a:rPr lang="fa-IR">
                          <a:effectLst/>
                          <a:cs typeface="B Nazanin" panose="00000400000000000000" pitchFamily="2" charset="-78"/>
                        </a:rPr>
                        <a:t>درک مطالب</a:t>
                      </a:r>
                    </a:p>
                    <a:p>
                      <a:pPr algn="ctr"/>
                      <a:r>
                        <a:rPr lang="fa-IR">
                          <a:effectLst/>
                          <a:cs typeface="B Nazanin" panose="00000400000000000000" pitchFamily="2" charset="-78"/>
                        </a:rPr>
                        <a:t>توضیح دادن مطالب به بهترین شکل</a:t>
                      </a:r>
                    </a:p>
                  </a:txBody>
                  <a:tcPr anchor="ctr"/>
                </a:tc>
                <a:tc>
                  <a:txBody>
                    <a:bodyPr/>
                    <a:lstStyle/>
                    <a:p>
                      <a:pPr algn="ctr"/>
                      <a:r>
                        <a:rPr lang="fa-IR">
                          <a:effectLst/>
                          <a:cs typeface="B Nazanin" panose="00000400000000000000" pitchFamily="2" charset="-78"/>
                        </a:rPr>
                        <a:t>استفاده از اینترنت و کسب درآمد از طریق تولید محتوا</a:t>
                      </a:r>
                    </a:p>
                  </a:txBody>
                  <a:tcPr anchor="ctr"/>
                </a:tc>
                <a:tc>
                  <a:txBody>
                    <a:bodyPr/>
                    <a:lstStyle/>
                    <a:p>
                      <a:pPr algn="ctr"/>
                      <a:r>
                        <a:rPr lang="fa-IR" dirty="0">
                          <a:effectLst/>
                          <a:cs typeface="B Nazanin" panose="00000400000000000000" pitchFamily="2" charset="-78"/>
                        </a:rPr>
                        <a:t>کمک به رشد مشتریان و پیشرفت آن‌ها</a:t>
                      </a:r>
                    </a:p>
                  </a:txBody>
                  <a:tcPr anchor="ctr"/>
                </a:tc>
              </a:tr>
            </a:tbl>
          </a:graphicData>
        </a:graphic>
      </p:graphicFrame>
    </p:spTree>
    <p:extLst>
      <p:ext uri="{BB962C8B-B14F-4D97-AF65-F5344CB8AC3E}">
        <p14:creationId xmlns:p14="http://schemas.microsoft.com/office/powerpoint/2010/main" val="35414509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48400" y="304800"/>
            <a:ext cx="1986441" cy="369332"/>
          </a:xfrm>
          <a:prstGeom prst="rect">
            <a:avLst/>
          </a:prstGeom>
        </p:spPr>
        <p:txBody>
          <a:bodyPr wrap="none">
            <a:spAutoFit/>
          </a:bodyPr>
          <a:lstStyle/>
          <a:p>
            <a:r>
              <a:rPr lang="fa-IR" b="1" dirty="0"/>
              <a:t>برای پیدا کردن ایکیگای</a:t>
            </a:r>
          </a:p>
        </p:txBody>
      </p:sp>
      <p:sp>
        <p:nvSpPr>
          <p:cNvPr id="3" name="Rectangle 2"/>
          <p:cNvSpPr/>
          <p:nvPr/>
        </p:nvSpPr>
        <p:spPr>
          <a:xfrm>
            <a:off x="304800" y="1003738"/>
            <a:ext cx="5943600" cy="2862322"/>
          </a:xfrm>
          <a:prstGeom prst="rect">
            <a:avLst/>
          </a:prstGeom>
        </p:spPr>
        <p:txBody>
          <a:bodyPr wrap="square">
            <a:spAutoFit/>
          </a:bodyPr>
          <a:lstStyle/>
          <a:p>
            <a:pPr algn="r"/>
            <a:r>
              <a:rPr lang="fa-IR" dirty="0">
                <a:cs typeface="B Nazanin" panose="00000400000000000000" pitchFamily="2" charset="-78"/>
              </a:rPr>
              <a:t>نفر دومی که می‌خواهیم در مورد او صحبت کنیم علاقه عجیبی به خوراکی و غذا دارد و حاضر است جانش را هم برای غذاهای خوشمزه و درجه یک بدهد. اتفاقاً این فرد خودش آشپز درجه یکی هم هست. حال اگر این فرد بتواند از مهارت آشپزی خودش استفاده کند و به درآمد برسد، واقعاً عالی است. البته این فرد باید یک نوآوری به خرج بدهد و فقط غذاهایی دست مردم بدهد که واقعاً سالم و برای انسان مفید هستند.</a:t>
            </a:r>
          </a:p>
          <a:p>
            <a:pPr algn="r"/>
            <a:r>
              <a:rPr lang="fa-IR" dirty="0">
                <a:cs typeface="B Nazanin" panose="00000400000000000000" pitchFamily="2" charset="-78"/>
              </a:rPr>
              <a:t>همچنین این فرد می‌تواند با استفاده از اینترنت در زمینه آشپزی و غذاهای مختلف آموزش بدهد و به افراد یاد بدهد که غذاهای خوشمزه و سالم درست کنند و از طریق این آموزش‌ها به درآمد برسد. در واقع این فرد می‌تواند از طریق مهارت و علاقه‌مندی خودش به درآمدی که مد نظر دارد دست پیدا کند.</a:t>
            </a:r>
          </a:p>
        </p:txBody>
      </p:sp>
      <p:graphicFrame>
        <p:nvGraphicFramePr>
          <p:cNvPr id="4" name="Table 3"/>
          <p:cNvGraphicFramePr>
            <a:graphicFrameLocks noGrp="1"/>
          </p:cNvGraphicFramePr>
          <p:nvPr>
            <p:extLst>
              <p:ext uri="{D42A27DB-BD31-4B8C-83A1-F6EECF244321}">
                <p14:modId xmlns:p14="http://schemas.microsoft.com/office/powerpoint/2010/main" val="1240792099"/>
              </p:ext>
            </p:extLst>
          </p:nvPr>
        </p:nvGraphicFramePr>
        <p:xfrm>
          <a:off x="2438398" y="4038600"/>
          <a:ext cx="6403430" cy="2621955"/>
        </p:xfrm>
        <a:graphic>
          <a:graphicData uri="http://schemas.openxmlformats.org/drawingml/2006/table">
            <a:tbl>
              <a:tblPr firstRow="1" bandRow="1">
                <a:tableStyleId>{5C22544A-7EE6-4342-B048-85BDC9FD1C3A}</a:tableStyleId>
              </a:tblPr>
              <a:tblGrid>
                <a:gridCol w="1280686"/>
                <a:gridCol w="1280686"/>
                <a:gridCol w="1280686"/>
                <a:gridCol w="1280686"/>
                <a:gridCol w="1280686"/>
              </a:tblGrid>
              <a:tr h="530201">
                <a:tc>
                  <a:txBody>
                    <a:bodyPr/>
                    <a:lstStyle/>
                    <a:p>
                      <a:pPr algn="ctr"/>
                      <a:r>
                        <a:rPr lang="fa-IR" b="1" dirty="0">
                          <a:effectLst/>
                          <a:cs typeface="B Nazanin" panose="00000400000000000000" pitchFamily="2" charset="-78"/>
                        </a:rPr>
                        <a:t>شخص</a:t>
                      </a:r>
                      <a:endParaRPr lang="fa-IR" dirty="0">
                        <a:effectLst/>
                        <a:cs typeface="B Nazanin" panose="00000400000000000000" pitchFamily="2" charset="-78"/>
                      </a:endParaRPr>
                    </a:p>
                  </a:txBody>
                  <a:tcPr anchor="ctr"/>
                </a:tc>
                <a:tc>
                  <a:txBody>
                    <a:bodyPr/>
                    <a:lstStyle/>
                    <a:p>
                      <a:pPr algn="ctr"/>
                      <a:r>
                        <a:rPr lang="fa-IR" b="1">
                          <a:effectLst/>
                          <a:cs typeface="B Nazanin" panose="00000400000000000000" pitchFamily="2" charset="-78"/>
                        </a:rPr>
                        <a:t>علاقه</a:t>
                      </a:r>
                      <a:endParaRPr lang="fa-IR">
                        <a:effectLst/>
                        <a:cs typeface="B Nazanin" panose="00000400000000000000" pitchFamily="2" charset="-78"/>
                      </a:endParaRPr>
                    </a:p>
                  </a:txBody>
                  <a:tcPr anchor="ctr"/>
                </a:tc>
                <a:tc>
                  <a:txBody>
                    <a:bodyPr/>
                    <a:lstStyle/>
                    <a:p>
                      <a:pPr algn="ctr"/>
                      <a:r>
                        <a:rPr lang="fa-IR" b="1" dirty="0">
                          <a:effectLst/>
                          <a:cs typeface="B Nazanin" panose="00000400000000000000" pitchFamily="2" charset="-78"/>
                        </a:rPr>
                        <a:t>توانایی</a:t>
                      </a:r>
                      <a:endParaRPr lang="fa-IR" dirty="0">
                        <a:effectLst/>
                        <a:cs typeface="B Nazanin" panose="00000400000000000000" pitchFamily="2" charset="-78"/>
                      </a:endParaRPr>
                    </a:p>
                  </a:txBody>
                  <a:tcPr anchor="ctr"/>
                </a:tc>
                <a:tc>
                  <a:txBody>
                    <a:bodyPr/>
                    <a:lstStyle/>
                    <a:p>
                      <a:pPr algn="ctr"/>
                      <a:r>
                        <a:rPr lang="fa-IR" b="1">
                          <a:effectLst/>
                          <a:cs typeface="B Nazanin" panose="00000400000000000000" pitchFamily="2" charset="-78"/>
                        </a:rPr>
                        <a:t>ثروت یا پول</a:t>
                      </a:r>
                      <a:endParaRPr lang="fa-IR">
                        <a:effectLst/>
                        <a:cs typeface="B Nazanin" panose="00000400000000000000" pitchFamily="2" charset="-78"/>
                      </a:endParaRPr>
                    </a:p>
                  </a:txBody>
                  <a:tcPr anchor="ctr"/>
                </a:tc>
                <a:tc>
                  <a:txBody>
                    <a:bodyPr/>
                    <a:lstStyle/>
                    <a:p>
                      <a:pPr algn="ctr"/>
                      <a:r>
                        <a:rPr lang="fa-IR" b="1">
                          <a:effectLst/>
                          <a:cs typeface="B Nazanin" panose="00000400000000000000" pitchFamily="2" charset="-78"/>
                        </a:rPr>
                        <a:t>نیاز جهان</a:t>
                      </a:r>
                      <a:endParaRPr lang="fa-IR">
                        <a:effectLst/>
                        <a:cs typeface="B Nazanin" panose="00000400000000000000" pitchFamily="2" charset="-78"/>
                      </a:endParaRPr>
                    </a:p>
                  </a:txBody>
                  <a:tcPr anchor="ctr"/>
                </a:tc>
              </a:tr>
              <a:tr h="2091754">
                <a:tc>
                  <a:txBody>
                    <a:bodyPr/>
                    <a:lstStyle/>
                    <a:p>
                      <a:pPr algn="ctr"/>
                      <a:r>
                        <a:rPr lang="fa-IR" b="1">
                          <a:effectLst/>
                          <a:cs typeface="B Nazanin" panose="00000400000000000000" pitchFamily="2" charset="-78"/>
                        </a:rPr>
                        <a:t>نفر دوم</a:t>
                      </a:r>
                      <a:endParaRPr lang="fa-IR">
                        <a:effectLst/>
                        <a:cs typeface="B Nazanin" panose="00000400000000000000" pitchFamily="2" charset="-78"/>
                      </a:endParaRPr>
                    </a:p>
                  </a:txBody>
                  <a:tcPr anchor="ctr"/>
                </a:tc>
                <a:tc>
                  <a:txBody>
                    <a:bodyPr/>
                    <a:lstStyle/>
                    <a:p>
                      <a:pPr algn="ctr"/>
                      <a:r>
                        <a:rPr lang="fa-IR" dirty="0">
                          <a:effectLst/>
                          <a:cs typeface="B Nazanin" panose="00000400000000000000" pitchFamily="2" charset="-78"/>
                        </a:rPr>
                        <a:t>غذاهای خوشمزه</a:t>
                      </a:r>
                    </a:p>
                    <a:p>
                      <a:pPr algn="ctr"/>
                      <a:r>
                        <a:rPr lang="fa-IR" dirty="0">
                          <a:effectLst/>
                          <a:cs typeface="B Nazanin" panose="00000400000000000000" pitchFamily="2" charset="-78"/>
                        </a:rPr>
                        <a:t>آشپزی</a:t>
                      </a:r>
                    </a:p>
                    <a:p>
                      <a:pPr algn="ctr"/>
                      <a:r>
                        <a:rPr lang="fa-IR" dirty="0">
                          <a:effectLst/>
                          <a:cs typeface="B Nazanin" panose="00000400000000000000" pitchFamily="2" charset="-78"/>
                        </a:rPr>
                        <a:t>آموزش</a:t>
                      </a:r>
                    </a:p>
                  </a:txBody>
                  <a:tcPr anchor="ctr"/>
                </a:tc>
                <a:tc>
                  <a:txBody>
                    <a:bodyPr/>
                    <a:lstStyle/>
                    <a:p>
                      <a:pPr algn="ctr"/>
                      <a:r>
                        <a:rPr lang="fa-IR">
                          <a:effectLst/>
                          <a:cs typeface="B Nazanin" panose="00000400000000000000" pitchFamily="2" charset="-78"/>
                        </a:rPr>
                        <a:t>آشپزی</a:t>
                      </a:r>
                    </a:p>
                    <a:p>
                      <a:pPr algn="ctr"/>
                      <a:r>
                        <a:rPr lang="fa-IR">
                          <a:effectLst/>
                          <a:cs typeface="B Nazanin" panose="00000400000000000000" pitchFamily="2" charset="-78"/>
                        </a:rPr>
                        <a:t>پختن غذاهای جدید</a:t>
                      </a:r>
                    </a:p>
                    <a:p>
                      <a:pPr algn="ctr"/>
                      <a:r>
                        <a:rPr lang="fa-IR">
                          <a:effectLst/>
                          <a:cs typeface="B Nazanin" panose="00000400000000000000" pitchFamily="2" charset="-78"/>
                        </a:rPr>
                        <a:t>آموزش آشپزی</a:t>
                      </a:r>
                    </a:p>
                  </a:txBody>
                  <a:tcPr anchor="ctr"/>
                </a:tc>
                <a:tc>
                  <a:txBody>
                    <a:bodyPr/>
                    <a:lstStyle/>
                    <a:p>
                      <a:pPr algn="ctr"/>
                      <a:r>
                        <a:rPr lang="fa-IR">
                          <a:effectLst/>
                          <a:cs typeface="B Nazanin" panose="00000400000000000000" pitchFamily="2" charset="-78"/>
                        </a:rPr>
                        <a:t>اینترنت</a:t>
                      </a:r>
                    </a:p>
                    <a:p>
                      <a:pPr algn="ctr"/>
                      <a:r>
                        <a:rPr lang="fa-IR">
                          <a:effectLst/>
                          <a:cs typeface="B Nazanin" panose="00000400000000000000" pitchFamily="2" charset="-78"/>
                        </a:rPr>
                        <a:t>تولید محتوا</a:t>
                      </a:r>
                    </a:p>
                    <a:p>
                      <a:pPr algn="ctr"/>
                      <a:r>
                        <a:rPr lang="fa-IR">
                          <a:effectLst/>
                          <a:cs typeface="B Nazanin" panose="00000400000000000000" pitchFamily="2" charset="-78"/>
                        </a:rPr>
                        <a:t>راه اندازی یک رستوران</a:t>
                      </a:r>
                    </a:p>
                  </a:txBody>
                  <a:tcPr anchor="ctr"/>
                </a:tc>
                <a:tc>
                  <a:txBody>
                    <a:bodyPr/>
                    <a:lstStyle/>
                    <a:p>
                      <a:pPr algn="ctr"/>
                      <a:r>
                        <a:rPr lang="fa-IR" dirty="0">
                          <a:effectLst/>
                          <a:cs typeface="B Nazanin" panose="00000400000000000000" pitchFamily="2" charset="-78"/>
                        </a:rPr>
                        <a:t>آگاهی بخشی در مورد غذاهای مختلف و خواص آن‌ها</a:t>
                      </a:r>
                    </a:p>
                  </a:txBody>
                  <a:tcPr anchor="ctr"/>
                </a:tc>
              </a:tr>
            </a:tbl>
          </a:graphicData>
        </a:graphic>
      </p:graphicFrame>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00800" y="1291899"/>
            <a:ext cx="2476500" cy="2286000"/>
          </a:xfrm>
          <a:prstGeom prst="rect">
            <a:avLst/>
          </a:prstGeom>
        </p:spPr>
      </p:pic>
    </p:spTree>
    <p:extLst>
      <p:ext uri="{BB962C8B-B14F-4D97-AF65-F5344CB8AC3E}">
        <p14:creationId xmlns:p14="http://schemas.microsoft.com/office/powerpoint/2010/main" val="8733690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71600" y="413266"/>
            <a:ext cx="6248400" cy="369332"/>
          </a:xfrm>
          <a:prstGeom prst="rect">
            <a:avLst/>
          </a:prstGeom>
          <a:solidFill>
            <a:schemeClr val="accent2">
              <a:lumMod val="20000"/>
              <a:lumOff val="80000"/>
            </a:schemeClr>
          </a:solidFill>
        </p:spPr>
        <p:txBody>
          <a:bodyPr wrap="square">
            <a:spAutoFit/>
          </a:bodyPr>
          <a:lstStyle/>
          <a:p>
            <a:pPr algn="r"/>
            <a:r>
              <a:rPr lang="fa-IR" b="1" dirty="0"/>
              <a:t>چند نکته بسیار مهم برای رسیدن به ایکیگای و چشیدن طعم موفقیت</a:t>
            </a:r>
          </a:p>
        </p:txBody>
      </p:sp>
      <p:sp>
        <p:nvSpPr>
          <p:cNvPr id="3" name="Rectangle 2"/>
          <p:cNvSpPr/>
          <p:nvPr/>
        </p:nvSpPr>
        <p:spPr>
          <a:xfrm>
            <a:off x="685800" y="1066800"/>
            <a:ext cx="7696200" cy="4247317"/>
          </a:xfrm>
          <a:prstGeom prst="rect">
            <a:avLst/>
          </a:prstGeom>
        </p:spPr>
        <p:txBody>
          <a:bodyPr wrap="square">
            <a:spAutoFit/>
          </a:bodyPr>
          <a:lstStyle/>
          <a:p>
            <a:pPr algn="r"/>
            <a:r>
              <a:rPr lang="fa-IR" b="1" dirty="0">
                <a:cs typeface="B Nazanin" panose="00000400000000000000" pitchFamily="2" charset="-78"/>
              </a:rPr>
              <a:t>اگر می‌خواهید ایکیگای خود را کشف کنید، شروع به حرکت کنید چرا که با نشستن هیچ چیز درست نمی‌شود. باید شروع به حرکت کنید و چیزهای مختلف را امتحان کنید تا ببینید به چه چیزی علاقه دارید و می‌توانید در آن به مهارت و درآمد برسید و به بشریت و جهان خدمت کنید.</a:t>
            </a:r>
          </a:p>
          <a:p>
            <a:pPr algn="r"/>
            <a:r>
              <a:rPr lang="fa-IR" b="1" dirty="0">
                <a:cs typeface="B Nazanin" panose="00000400000000000000" pitchFamily="2" charset="-78"/>
              </a:rPr>
              <a:t>کشف ایکیگای با ماندن در نقطه امن و راحتی بیگانه است. اگر احساس می‌کنید که ایکیگای خود را پیدا نکرده‌اید، ریسک کنید، مطالعه کنید و یاد بگیرید. مطمئن باشید که وقتی از نقطه امن خود خارج شوید، خیلی زودتر از آنچه فکرش را بکنید به ایکیگای خود می‌رسید.</a:t>
            </a:r>
          </a:p>
          <a:p>
            <a:pPr algn="r"/>
            <a:r>
              <a:rPr lang="fa-IR" b="1" dirty="0">
                <a:cs typeface="B Nazanin" panose="00000400000000000000" pitchFamily="2" charset="-78"/>
              </a:rPr>
              <a:t>همیشه خدمت کردن به بشریت را جدی بگیرید. این موضوع بسیار مهم است و اگر کاری کنید که به انسان‌ها و جهان کمک کنید، احساس بسیار خوبی به شما دست خواهد داد و این احساس خوب در سایر بخش‌های زندگی هم به شما کمک می‌کند. مفید و سازنده بودن برای جامعه، وظیفه و مسئولیتی است که هر انسانی نسبت به سایر همنوعان خودش دارد.</a:t>
            </a:r>
          </a:p>
          <a:p>
            <a:pPr algn="r"/>
            <a:r>
              <a:rPr lang="fa-IR" b="1" dirty="0">
                <a:cs typeface="B Nazanin" panose="00000400000000000000" pitchFamily="2" charset="-78"/>
              </a:rPr>
              <a:t>ذات جهان، عدم قطعیت است. پس سعی کنید که با این موضوع کنار بیایید. هیچ وقت اجازه ندهید که توهم امنیت و آرامش شما را از رشد، پیشرفت و حرکت بازدارد. بعضی انسان‌ها کلی استعداد، توانمندی، عشق و علاقه و توانایی خدمت به بشریت را رها می‌کنند و تصمیم می‌گیرند که برای رسیدن به امنیت، کارمند شوند. این در حالی است که اگر کسی با عدم قطعیت کنار بیاید، می‌تواند بهترین زندگی را برای خودش بسازد. برای کنار آمدن با عدم قطعیت، </a:t>
            </a:r>
            <a:r>
              <a:rPr lang="fa-IR" b="1" dirty="0" smtClean="0">
                <a:cs typeface="B Nazanin" panose="00000400000000000000" pitchFamily="2" charset="-78"/>
              </a:rPr>
              <a:t>مقابله با ترس را </a:t>
            </a:r>
            <a:r>
              <a:rPr lang="fa-IR" b="1" dirty="0">
                <a:cs typeface="B Nazanin" panose="00000400000000000000" pitchFamily="2" charset="-78"/>
              </a:rPr>
              <a:t>یاد بگیرید.</a:t>
            </a:r>
          </a:p>
        </p:txBody>
      </p:sp>
    </p:spTree>
    <p:extLst>
      <p:ext uri="{BB962C8B-B14F-4D97-AF65-F5344CB8AC3E}">
        <p14:creationId xmlns:p14="http://schemas.microsoft.com/office/powerpoint/2010/main" val="2438199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389211"/>
            <a:ext cx="6858000" cy="615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74432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90600" y="447675"/>
            <a:ext cx="6858000" cy="596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00844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76250"/>
            <a:ext cx="6858000" cy="590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16895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67000" y="1828800"/>
            <a:ext cx="4572000" cy="1200329"/>
          </a:xfrm>
          <a:prstGeom prst="rect">
            <a:avLst/>
          </a:prstGeom>
        </p:spPr>
        <p:txBody>
          <a:bodyPr>
            <a:spAutoFit/>
          </a:bodyPr>
          <a:lstStyle/>
          <a:p>
            <a:pPr algn="r"/>
            <a:r>
              <a:rPr lang="fa-IR" b="1" dirty="0">
                <a:cs typeface="B Nazanin" panose="00000400000000000000" pitchFamily="2" charset="-78"/>
              </a:rPr>
              <a:t>1. عاشق چه چیزی هستم؟ (شوق)</a:t>
            </a:r>
            <a:br>
              <a:rPr lang="fa-IR" b="1" dirty="0">
                <a:cs typeface="B Nazanin" panose="00000400000000000000" pitchFamily="2" charset="-78"/>
              </a:rPr>
            </a:br>
            <a:r>
              <a:rPr lang="fa-IR" b="1" dirty="0">
                <a:cs typeface="B Nazanin" panose="00000400000000000000" pitchFamily="2" charset="-78"/>
              </a:rPr>
              <a:t>2. در چه کاری مهارت دارم؟ (تخصص)</a:t>
            </a:r>
            <a:br>
              <a:rPr lang="fa-IR" b="1" dirty="0">
                <a:cs typeface="B Nazanin" panose="00000400000000000000" pitchFamily="2" charset="-78"/>
              </a:rPr>
            </a:br>
            <a:r>
              <a:rPr lang="fa-IR" b="1" dirty="0">
                <a:cs typeface="B Nazanin" panose="00000400000000000000" pitchFamily="2" charset="-78"/>
              </a:rPr>
              <a:t>3. بابت انجام چه کاری پول دریافت می کنم؟ (حرفه)</a:t>
            </a:r>
            <a:br>
              <a:rPr lang="fa-IR" b="1" dirty="0">
                <a:cs typeface="B Nazanin" panose="00000400000000000000" pitchFamily="2" charset="-78"/>
              </a:rPr>
            </a:br>
            <a:r>
              <a:rPr lang="fa-IR" b="1" dirty="0">
                <a:cs typeface="B Nazanin" panose="00000400000000000000" pitchFamily="2" charset="-78"/>
              </a:rPr>
              <a:t>4. جهان به چه چیزی نیاز دارد؟ (ماموریت)</a:t>
            </a:r>
            <a:endParaRPr lang="en-US" b="1" dirty="0">
              <a:cs typeface="B Nazanin" panose="00000400000000000000" pitchFamily="2" charset="-78"/>
            </a:endParaRPr>
          </a:p>
        </p:txBody>
      </p:sp>
      <p:sp>
        <p:nvSpPr>
          <p:cNvPr id="3" name="Rectangle 2"/>
          <p:cNvSpPr/>
          <p:nvPr/>
        </p:nvSpPr>
        <p:spPr>
          <a:xfrm>
            <a:off x="2362200" y="914400"/>
            <a:ext cx="4876800" cy="369332"/>
          </a:xfrm>
          <a:prstGeom prst="rect">
            <a:avLst/>
          </a:prstGeom>
          <a:solidFill>
            <a:schemeClr val="accent2">
              <a:lumMod val="20000"/>
              <a:lumOff val="80000"/>
            </a:schemeClr>
          </a:solidFill>
        </p:spPr>
        <p:txBody>
          <a:bodyPr wrap="square">
            <a:spAutoFit/>
          </a:bodyPr>
          <a:lstStyle/>
          <a:p>
            <a:r>
              <a:rPr lang="fa-IR" b="1" dirty="0"/>
              <a:t>ایکیگای زمانی کامل می شود که هر چهار معیار برآورده شود</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09800" y="3665483"/>
            <a:ext cx="4706851" cy="2647604"/>
          </a:xfrm>
          <a:prstGeom prst="rect">
            <a:avLst/>
          </a:prstGeom>
        </p:spPr>
      </p:pic>
    </p:spTree>
    <p:extLst>
      <p:ext uri="{BB962C8B-B14F-4D97-AF65-F5344CB8AC3E}">
        <p14:creationId xmlns:p14="http://schemas.microsoft.com/office/powerpoint/2010/main" val="2737255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04800" y="630704"/>
            <a:ext cx="8703024"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ar-SA" altLang="en-US" b="1" i="0" u="none" strike="noStrike" cap="none" normalizeH="0" baseline="0" dirty="0" smtClean="0">
                <a:ln>
                  <a:noFill/>
                </a:ln>
                <a:solidFill>
                  <a:schemeClr val="tx1"/>
                </a:solidFill>
                <a:effectLst/>
                <a:latin typeface="Arial" charset="0"/>
                <a:cs typeface="B Nazanin" panose="00000400000000000000" pitchFamily="2" charset="-78"/>
              </a:rPr>
              <a:t>هاوارد تورمان درباره پاسخ به این سوال که دنیا به چه چیزی نیاز دارد می گوید</a:t>
            </a:r>
            <a:endParaRPr kumimoji="0" lang="en-US" altLang="en-US" b="1" i="0" u="none" strike="noStrike" cap="none" normalizeH="0" baseline="0" dirty="0" smtClean="0">
              <a:ln>
                <a:noFill/>
              </a:ln>
              <a:solidFill>
                <a:schemeClr val="tx1"/>
              </a:solidFill>
              <a:effectLst/>
              <a:latin typeface="Arial" charset="0"/>
              <a:cs typeface="B Nazanin" panose="00000400000000000000" pitchFamily="2" charset="-78"/>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ar-SA" altLang="en-US" b="1" i="0" u="none" strike="noStrike" cap="none" normalizeH="0" baseline="0" dirty="0" smtClean="0">
                <a:ln>
                  <a:noFill/>
                </a:ln>
                <a:solidFill>
                  <a:schemeClr val="tx1"/>
                </a:solidFill>
                <a:effectLst/>
                <a:latin typeface="Arial" charset="0"/>
                <a:cs typeface="B Nazanin" panose="00000400000000000000" pitchFamily="2" charset="-78"/>
              </a:rPr>
              <a:t>از خودتان نپرسید دنیا به چه چیزی نیاز دارد، بلکه بپرسید چه چیزی باعث می شود احساس زنده بودن کنید و</a:t>
            </a:r>
            <a:endParaRPr kumimoji="0" lang="fa-IR" altLang="en-US" b="1" i="0" u="none" strike="noStrike" cap="none" normalizeH="0" baseline="0" dirty="0" smtClean="0">
              <a:ln>
                <a:noFill/>
              </a:ln>
              <a:solidFill>
                <a:schemeClr val="tx1"/>
              </a:solidFill>
              <a:effectLst/>
              <a:latin typeface="Arial" charset="0"/>
              <a:cs typeface="B Nazanin" panose="00000400000000000000" pitchFamily="2" charset="-78"/>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ar-SA" altLang="en-US" b="1" i="0" u="none" strike="noStrike" cap="none" normalizeH="0" baseline="0" dirty="0" smtClean="0">
                <a:ln>
                  <a:noFill/>
                </a:ln>
                <a:solidFill>
                  <a:schemeClr val="tx1"/>
                </a:solidFill>
                <a:effectLst/>
                <a:latin typeface="Arial" charset="0"/>
                <a:cs typeface="B Nazanin" panose="00000400000000000000" pitchFamily="2" charset="-78"/>
              </a:rPr>
              <a:t> آن را دنبال کنید، زیرا جهان به آدم هایی نیاز دارد که احساس زنده بودن داشته باشن</a:t>
            </a:r>
            <a:r>
              <a:rPr kumimoji="0" lang="fa-IR" altLang="en-US" b="1" i="0" u="none" strike="noStrike" cap="none" normalizeH="0" baseline="0" dirty="0" smtClean="0">
                <a:ln>
                  <a:noFill/>
                </a:ln>
                <a:solidFill>
                  <a:schemeClr val="tx1"/>
                </a:solidFill>
                <a:effectLst/>
                <a:latin typeface="Arial" charset="0"/>
                <a:cs typeface="B Nazanin" panose="00000400000000000000" pitchFamily="2" charset="-78"/>
              </a:rPr>
              <a:t>د</a:t>
            </a:r>
            <a:endParaRPr kumimoji="0" lang="en-US" altLang="en-US" b="1" i="0" u="none" strike="noStrike" cap="none" normalizeH="0" baseline="0" dirty="0" smtClean="0">
              <a:ln>
                <a:noFill/>
              </a:ln>
              <a:solidFill>
                <a:schemeClr val="tx1"/>
              </a:solidFill>
              <a:effectLst/>
              <a:latin typeface="Arial" charset="0"/>
              <a:cs typeface="B Nazanin" panose="00000400000000000000" pitchFamily="2" charset="-78"/>
            </a:endParaRPr>
          </a:p>
        </p:txBody>
      </p:sp>
      <p:sp>
        <p:nvSpPr>
          <p:cNvPr id="3" name="Rectangle 2"/>
          <p:cNvSpPr/>
          <p:nvPr/>
        </p:nvSpPr>
        <p:spPr>
          <a:xfrm>
            <a:off x="762000" y="2362200"/>
            <a:ext cx="7239000" cy="369332"/>
          </a:xfrm>
          <a:prstGeom prst="rect">
            <a:avLst/>
          </a:prstGeom>
          <a:solidFill>
            <a:schemeClr val="accent1">
              <a:lumMod val="20000"/>
              <a:lumOff val="80000"/>
            </a:schemeClr>
          </a:solidFill>
        </p:spPr>
        <p:txBody>
          <a:bodyPr wrap="square">
            <a:spAutoFit/>
          </a:bodyPr>
          <a:lstStyle/>
          <a:p>
            <a:pPr algn="ctr"/>
            <a:r>
              <a:rPr lang="fa-IR" b="1" dirty="0"/>
              <a:t>آن چه جهان به آن نیاز دارد و آن چه مردم برایش هزینه می کنند یکی است</a:t>
            </a:r>
          </a:p>
        </p:txBody>
      </p:sp>
      <p:sp>
        <p:nvSpPr>
          <p:cNvPr id="4" name="Rectangle 3"/>
          <p:cNvSpPr/>
          <p:nvPr/>
        </p:nvSpPr>
        <p:spPr>
          <a:xfrm>
            <a:off x="1981200" y="3200400"/>
            <a:ext cx="4572000" cy="2308324"/>
          </a:xfrm>
          <a:prstGeom prst="rect">
            <a:avLst/>
          </a:prstGeom>
          <a:solidFill>
            <a:schemeClr val="accent2">
              <a:lumMod val="20000"/>
              <a:lumOff val="80000"/>
            </a:schemeClr>
          </a:solidFill>
        </p:spPr>
        <p:txBody>
          <a:bodyPr>
            <a:spAutoFit/>
          </a:bodyPr>
          <a:lstStyle/>
          <a:p>
            <a:pPr algn="r"/>
            <a:r>
              <a:rPr lang="fa-IR" b="1" dirty="0">
                <a:cs typeface="B Nazanin" panose="00000400000000000000" pitchFamily="2" charset="-78"/>
              </a:rPr>
              <a:t>کن موگی، دانشمند علوم اعصاب و نویسنده کتاب “بیدار کردن ایکیگای شما” توصیه می کند روی پنج ستون مهم تمرکز داشته باشید:</a:t>
            </a:r>
          </a:p>
          <a:p>
            <a:pPr algn="r"/>
            <a:r>
              <a:rPr lang="fa-IR" b="1" dirty="0">
                <a:cs typeface="B Nazanin" panose="00000400000000000000" pitchFamily="2" charset="-78"/>
              </a:rPr>
              <a:t>1. شروع کردن از موارد کوچک تر</a:t>
            </a:r>
            <a:br>
              <a:rPr lang="fa-IR" b="1" dirty="0">
                <a:cs typeface="B Nazanin" panose="00000400000000000000" pitchFamily="2" charset="-78"/>
              </a:rPr>
            </a:br>
            <a:r>
              <a:rPr lang="fa-IR" b="1" dirty="0">
                <a:cs typeface="B Nazanin" panose="00000400000000000000" pitchFamily="2" charset="-78"/>
              </a:rPr>
              <a:t>2. پذیرش خود</a:t>
            </a:r>
            <a:br>
              <a:rPr lang="fa-IR" b="1" dirty="0">
                <a:cs typeface="B Nazanin" panose="00000400000000000000" pitchFamily="2" charset="-78"/>
              </a:rPr>
            </a:br>
            <a:r>
              <a:rPr lang="fa-IR" b="1" dirty="0">
                <a:cs typeface="B Nazanin" panose="00000400000000000000" pitchFamily="2" charset="-78"/>
              </a:rPr>
              <a:t>3. ارتباط با جهان پیرامون</a:t>
            </a:r>
            <a:br>
              <a:rPr lang="fa-IR" b="1" dirty="0">
                <a:cs typeface="B Nazanin" panose="00000400000000000000" pitchFamily="2" charset="-78"/>
              </a:rPr>
            </a:br>
            <a:r>
              <a:rPr lang="fa-IR" b="1" dirty="0">
                <a:cs typeface="B Nazanin" panose="00000400000000000000" pitchFamily="2" charset="-78"/>
              </a:rPr>
              <a:t>4. جستجوی شادی های کوچک</a:t>
            </a:r>
            <a:br>
              <a:rPr lang="fa-IR" b="1" dirty="0">
                <a:cs typeface="B Nazanin" panose="00000400000000000000" pitchFamily="2" charset="-78"/>
              </a:rPr>
            </a:br>
            <a:r>
              <a:rPr lang="fa-IR" b="1" dirty="0">
                <a:cs typeface="B Nazanin" panose="00000400000000000000" pitchFamily="2" charset="-78"/>
              </a:rPr>
              <a:t>4. زندگی در زمان حال</a:t>
            </a:r>
          </a:p>
        </p:txBody>
      </p:sp>
    </p:spTree>
    <p:extLst>
      <p:ext uri="{BB962C8B-B14F-4D97-AF65-F5344CB8AC3E}">
        <p14:creationId xmlns:p14="http://schemas.microsoft.com/office/powerpoint/2010/main" val="4339402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285750"/>
            <a:ext cx="6858000" cy="628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45879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838200"/>
            <a:ext cx="7924800" cy="2308324"/>
          </a:xfrm>
          <a:prstGeom prst="rect">
            <a:avLst/>
          </a:prstGeom>
        </p:spPr>
        <p:txBody>
          <a:bodyPr wrap="square">
            <a:spAutoFit/>
          </a:bodyPr>
          <a:lstStyle/>
          <a:p>
            <a:pPr algn="r"/>
            <a:r>
              <a:rPr lang="fa-IR" sz="2400" b="1" dirty="0">
                <a:cs typeface="B Nazanin" panose="00000400000000000000" pitchFamily="2" charset="-78"/>
              </a:rPr>
              <a:t>هدف من از زندگی کردن چیست</a:t>
            </a:r>
            <a:r>
              <a:rPr lang="fa-IR" sz="2400" b="1" dirty="0" smtClean="0">
                <a:cs typeface="B Nazanin" panose="00000400000000000000" pitchFamily="2" charset="-78"/>
              </a:rPr>
              <a:t>؟</a:t>
            </a:r>
          </a:p>
          <a:p>
            <a:pPr algn="r"/>
            <a:r>
              <a:rPr lang="fa-IR" sz="2400" b="1" dirty="0" smtClean="0">
                <a:cs typeface="B Nazanin" panose="00000400000000000000" pitchFamily="2" charset="-78"/>
              </a:rPr>
              <a:t> </a:t>
            </a:r>
            <a:r>
              <a:rPr lang="fa-IR" sz="2400" b="1" dirty="0">
                <a:cs typeface="B Nazanin" panose="00000400000000000000" pitchFamily="2" charset="-78"/>
              </a:rPr>
              <a:t>زندگی برای من چه معنایی دارد؟ </a:t>
            </a:r>
            <a:endParaRPr lang="fa-IR" sz="2400" b="1" dirty="0" smtClean="0">
              <a:cs typeface="B Nazanin" panose="00000400000000000000" pitchFamily="2" charset="-78"/>
            </a:endParaRPr>
          </a:p>
          <a:p>
            <a:pPr algn="r"/>
            <a:r>
              <a:rPr lang="fa-IR" sz="2400" b="1" dirty="0" smtClean="0">
                <a:cs typeface="B Nazanin" panose="00000400000000000000" pitchFamily="2" charset="-78"/>
              </a:rPr>
              <a:t>چه </a:t>
            </a:r>
            <a:r>
              <a:rPr lang="fa-IR" sz="2400" b="1" dirty="0">
                <a:cs typeface="B Nazanin" panose="00000400000000000000" pitchFamily="2" charset="-78"/>
              </a:rPr>
              <a:t>کنم که در زندگی خوشبخت‌تر باشم؟ </a:t>
            </a:r>
            <a:endParaRPr lang="fa-IR" sz="2400" b="1" dirty="0" smtClean="0">
              <a:cs typeface="B Nazanin" panose="00000400000000000000" pitchFamily="2" charset="-78"/>
            </a:endParaRPr>
          </a:p>
          <a:p>
            <a:pPr algn="r"/>
            <a:r>
              <a:rPr lang="fa-IR" sz="2400" b="1" dirty="0" smtClean="0">
                <a:cs typeface="B Nazanin" panose="00000400000000000000" pitchFamily="2" charset="-78"/>
              </a:rPr>
              <a:t>چه </a:t>
            </a:r>
            <a:r>
              <a:rPr lang="fa-IR" sz="2400" b="1" dirty="0">
                <a:cs typeface="B Nazanin" panose="00000400000000000000" pitchFamily="2" charset="-78"/>
              </a:rPr>
              <a:t>چیزی در این دنیا حال من را خوب می‌کند</a:t>
            </a:r>
            <a:r>
              <a:rPr lang="fa-IR" sz="2400" b="1" dirty="0" smtClean="0">
                <a:cs typeface="B Nazanin" panose="00000400000000000000" pitchFamily="2" charset="-78"/>
              </a:rPr>
              <a:t>؟</a:t>
            </a:r>
          </a:p>
          <a:p>
            <a:pPr algn="r"/>
            <a:r>
              <a:rPr lang="fa-IR" sz="2400" b="1" dirty="0" smtClean="0">
                <a:cs typeface="B Nazanin" panose="00000400000000000000" pitchFamily="2" charset="-78"/>
              </a:rPr>
              <a:t> </a:t>
            </a:r>
            <a:r>
              <a:rPr lang="fa-IR" sz="2400" b="1" dirty="0">
                <a:cs typeface="B Nazanin" panose="00000400000000000000" pitchFamily="2" charset="-78"/>
              </a:rPr>
              <a:t>دنبال چه کاری بروم که تا پایان عمر با عشق و علاقه آن را انجام دهم؟ </a:t>
            </a:r>
            <a:endParaRPr lang="fa-IR" sz="2400" b="1" dirty="0" smtClean="0">
              <a:cs typeface="B Nazanin" panose="00000400000000000000" pitchFamily="2" charset="-78"/>
            </a:endParaRPr>
          </a:p>
          <a:p>
            <a:pPr algn="r"/>
            <a:r>
              <a:rPr lang="fa-IR" sz="2400" b="1" dirty="0" smtClean="0">
                <a:cs typeface="B Nazanin" panose="00000400000000000000" pitchFamily="2" charset="-78"/>
              </a:rPr>
              <a:t>چه </a:t>
            </a:r>
            <a:r>
              <a:rPr lang="fa-IR" sz="2400" b="1" dirty="0">
                <a:cs typeface="B Nazanin" panose="00000400000000000000" pitchFamily="2" charset="-78"/>
              </a:rPr>
              <a:t>کار کنم که زندگیم هدر نرود و بیهوده تلف نشود؟</a:t>
            </a:r>
            <a:endParaRPr lang="en-US" sz="2400" b="1" dirty="0">
              <a:cs typeface="B Nazanin" panose="000004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0" y="3581400"/>
            <a:ext cx="5715000" cy="2990850"/>
          </a:xfrm>
          <a:prstGeom prst="rect">
            <a:avLst/>
          </a:prstGeom>
        </p:spPr>
      </p:pic>
    </p:spTree>
    <p:extLst>
      <p:ext uri="{BB962C8B-B14F-4D97-AF65-F5344CB8AC3E}">
        <p14:creationId xmlns:p14="http://schemas.microsoft.com/office/powerpoint/2010/main" val="31901440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8523" y="228600"/>
            <a:ext cx="7334249" cy="22098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6000" dirty="0" smtClean="0">
                <a:solidFill>
                  <a:schemeClr val="tx2">
                    <a:lumMod val="75000"/>
                  </a:schemeClr>
                </a:solidFill>
              </a:rPr>
              <a:t>فقط 10 دقیقه وقت لازم دارید</a:t>
            </a:r>
            <a:endParaRPr lang="en-US" sz="6000" dirty="0">
              <a:solidFill>
                <a:schemeClr val="tx2">
                  <a:lumMod val="75000"/>
                </a:schemeClr>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8523" y="2209800"/>
            <a:ext cx="7371036" cy="4381500"/>
          </a:xfrm>
          <a:prstGeom prst="rect">
            <a:avLst/>
          </a:prstGeom>
        </p:spPr>
      </p:pic>
    </p:spTree>
    <p:extLst>
      <p:ext uri="{BB962C8B-B14F-4D97-AF65-F5344CB8AC3E}">
        <p14:creationId xmlns:p14="http://schemas.microsoft.com/office/powerpoint/2010/main" val="28436171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67200" y="457200"/>
            <a:ext cx="4572000" cy="1631216"/>
          </a:xfrm>
          <a:prstGeom prst="rect">
            <a:avLst/>
          </a:prstGeom>
        </p:spPr>
        <p:txBody>
          <a:bodyPr>
            <a:spAutoFit/>
          </a:bodyPr>
          <a:lstStyle/>
          <a:p>
            <a:pPr algn="r"/>
            <a:r>
              <a:rPr lang="fa-IR" sz="2000" b="1" dirty="0">
                <a:cs typeface="B Nazanin" panose="00000400000000000000" pitchFamily="2" charset="-78"/>
              </a:rPr>
              <a:t>ایکیگای چیست</a:t>
            </a:r>
            <a:r>
              <a:rPr lang="fa-IR" sz="2000" b="1" dirty="0" smtClean="0">
                <a:cs typeface="B Nazanin" panose="00000400000000000000" pitchFamily="2" charset="-78"/>
              </a:rPr>
              <a:t>؟</a:t>
            </a:r>
            <a:r>
              <a:rPr lang="fa-IR" sz="2000" dirty="0" smtClean="0">
                <a:cs typeface="B Nazanin" panose="00000400000000000000" pitchFamily="2" charset="-78"/>
              </a:rPr>
              <a:t>. </a:t>
            </a:r>
            <a:endParaRPr lang="en-US" sz="2000" dirty="0" smtClean="0">
              <a:cs typeface="B Nazanin" panose="00000400000000000000" pitchFamily="2" charset="-78"/>
            </a:endParaRPr>
          </a:p>
          <a:p>
            <a:pPr algn="r"/>
            <a:r>
              <a:rPr lang="fa-IR" sz="2000" dirty="0" smtClean="0">
                <a:cs typeface="B Nazanin" panose="00000400000000000000" pitchFamily="2" charset="-78"/>
              </a:rPr>
              <a:t>در </a:t>
            </a:r>
            <a:r>
              <a:rPr lang="fa-IR" sz="2000" dirty="0">
                <a:cs typeface="B Nazanin" panose="00000400000000000000" pitchFamily="2" charset="-78"/>
              </a:rPr>
              <a:t>واقع ایکیگای، معنای زندگی یا معنای بودن ماست. فرهنگ ژاپنی نشان می‌دهد که هر کس ایکیگای خاص خودش را دارد و پیدا کردن این مفهوم، به بررسی و تحقیق عمیق </a:t>
            </a:r>
            <a:r>
              <a:rPr lang="fa-IR" sz="2000" dirty="0" smtClean="0">
                <a:cs typeface="B Nazanin" panose="00000400000000000000" pitchFamily="2" charset="-78"/>
              </a:rPr>
              <a:t>نیاز دارد.</a:t>
            </a:r>
            <a:endParaRPr lang="fa-IR" sz="2000" dirty="0">
              <a:cs typeface="B Nazanin"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200" y="2514600"/>
            <a:ext cx="7661190" cy="3590544"/>
          </a:xfrm>
          <a:prstGeom prst="rect">
            <a:avLst/>
          </a:prstGeom>
        </p:spPr>
      </p:pic>
      <p:sp>
        <p:nvSpPr>
          <p:cNvPr id="5" name="TextBox 4"/>
          <p:cNvSpPr txBox="1"/>
          <p:nvPr/>
        </p:nvSpPr>
        <p:spPr>
          <a:xfrm>
            <a:off x="1447800" y="685800"/>
            <a:ext cx="1371600" cy="400110"/>
          </a:xfrm>
          <a:prstGeom prst="rect">
            <a:avLst/>
          </a:prstGeom>
          <a:solidFill>
            <a:srgbClr val="FF99FF"/>
          </a:solidFill>
        </p:spPr>
        <p:txBody>
          <a:bodyPr wrap="square" rtlCol="0">
            <a:spAutoFit/>
          </a:bodyPr>
          <a:lstStyle/>
          <a:p>
            <a:r>
              <a:rPr lang="fa-IR" sz="2000" b="1" dirty="0" smtClean="0"/>
              <a:t>ایکی= زندگی</a:t>
            </a:r>
            <a:endParaRPr lang="en-US" sz="2000" b="1" dirty="0"/>
          </a:p>
        </p:txBody>
      </p:sp>
      <p:sp>
        <p:nvSpPr>
          <p:cNvPr id="6" name="TextBox 5"/>
          <p:cNvSpPr txBox="1"/>
          <p:nvPr/>
        </p:nvSpPr>
        <p:spPr>
          <a:xfrm>
            <a:off x="1447800" y="1590644"/>
            <a:ext cx="1371600" cy="461665"/>
          </a:xfrm>
          <a:prstGeom prst="rect">
            <a:avLst/>
          </a:prstGeom>
          <a:solidFill>
            <a:srgbClr val="FF99FF"/>
          </a:solidFill>
        </p:spPr>
        <p:txBody>
          <a:bodyPr wrap="square" rtlCol="0">
            <a:spAutoFit/>
          </a:bodyPr>
          <a:lstStyle/>
          <a:p>
            <a:r>
              <a:rPr lang="fa-IR" sz="2400" b="1" dirty="0" smtClean="0"/>
              <a:t>گای= نتیجه</a:t>
            </a:r>
            <a:endParaRPr lang="en-US" sz="2400" b="1" dirty="0"/>
          </a:p>
        </p:txBody>
      </p:sp>
    </p:spTree>
    <p:extLst>
      <p:ext uri="{BB962C8B-B14F-4D97-AF65-F5344CB8AC3E}">
        <p14:creationId xmlns:p14="http://schemas.microsoft.com/office/powerpoint/2010/main" val="40970883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09950" y="314742"/>
            <a:ext cx="4684986" cy="2862322"/>
          </a:xfrm>
          <a:prstGeom prst="rect">
            <a:avLst/>
          </a:prstGeom>
          <a:solidFill>
            <a:schemeClr val="accent1">
              <a:lumMod val="20000"/>
              <a:lumOff val="80000"/>
            </a:schemeClr>
          </a:solidFill>
        </p:spPr>
        <p:txBody>
          <a:bodyPr wrap="square">
            <a:spAutoFit/>
          </a:bodyPr>
          <a:lstStyle/>
          <a:p>
            <a:pPr algn="r"/>
            <a:r>
              <a:rPr lang="fa-IR" sz="2000" b="1" dirty="0" smtClean="0">
                <a:cs typeface="B Nazanin" panose="00000400000000000000" pitchFamily="2" charset="-78"/>
              </a:rPr>
              <a:t>این </a:t>
            </a:r>
            <a:r>
              <a:rPr lang="fa-IR" sz="2000" b="1" dirty="0">
                <a:cs typeface="B Nazanin" panose="00000400000000000000" pitchFamily="2" charset="-78"/>
              </a:rPr>
              <a:t>واژه از دیرباز در ژاپن معروف و اهمیت آن برای مردم این کشور بی‌نظیر آشکار بوده است. مردم استان اوکیناوای ژاپن این واژه را ابداع و به زبان ژاپنی و سپس به تمام جهان منتقل کردند. مطالعات نشان می‌دهد مردم این استان، به صورت متوسط عمری بسیار طولانی دارند و در تمام طول حیات، بسیار خوب و فعالانه زندگی می‌کنند و دلیل این عمر طولانی و زندگی مفید و ارزشمند تنها در یک کلمه نهفته و آن هم «ایکیگای» است.</a:t>
            </a:r>
            <a:endParaRPr lang="en-US" sz="2000" b="1" dirty="0">
              <a:cs typeface="B Nazanin" panose="00000400000000000000" pitchFamily="2" charset="-78"/>
            </a:endParaRPr>
          </a:p>
        </p:txBody>
      </p:sp>
      <p:sp>
        <p:nvSpPr>
          <p:cNvPr id="3" name="Rectangle 2"/>
          <p:cNvSpPr/>
          <p:nvPr/>
        </p:nvSpPr>
        <p:spPr>
          <a:xfrm>
            <a:off x="1400503" y="2807732"/>
            <a:ext cx="1220206" cy="369332"/>
          </a:xfrm>
          <a:prstGeom prst="rect">
            <a:avLst/>
          </a:prstGeom>
        </p:spPr>
        <p:txBody>
          <a:bodyPr wrap="none">
            <a:spAutoFit/>
          </a:bodyPr>
          <a:lstStyle/>
          <a:p>
            <a:r>
              <a:rPr lang="fa-IR" dirty="0"/>
              <a:t>هکتور گارسیا</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6803" y="466187"/>
            <a:ext cx="2209800" cy="22098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8400" y="3477523"/>
            <a:ext cx="1846536" cy="270825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2628" y="3477523"/>
            <a:ext cx="1883322" cy="2762206"/>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00503" y="3484492"/>
            <a:ext cx="1915357" cy="2809190"/>
          </a:xfrm>
          <a:prstGeom prst="rect">
            <a:avLst/>
          </a:prstGeom>
        </p:spPr>
      </p:pic>
    </p:spTree>
    <p:extLst>
      <p:ext uri="{BB962C8B-B14F-4D97-AF65-F5344CB8AC3E}">
        <p14:creationId xmlns:p14="http://schemas.microsoft.com/office/powerpoint/2010/main" val="36157759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93883" y="4800600"/>
            <a:ext cx="4572000" cy="1477328"/>
          </a:xfrm>
          <a:prstGeom prst="rect">
            <a:avLst/>
          </a:prstGeom>
          <a:solidFill>
            <a:srgbClr val="FFFF00"/>
          </a:solidFill>
        </p:spPr>
        <p:txBody>
          <a:bodyPr>
            <a:spAutoFit/>
          </a:bodyPr>
          <a:lstStyle/>
          <a:p>
            <a:pPr algn="r"/>
            <a:r>
              <a:rPr lang="fa-IR" b="1" dirty="0">
                <a:cs typeface="B Nazanin" panose="00000400000000000000" pitchFamily="2" charset="-78"/>
                <a:hlinkClick r:id="rId2"/>
              </a:rPr>
              <a:t>کشف ایکیگای چه مزایایی برای ما دارد؟</a:t>
            </a:r>
          </a:p>
          <a:p>
            <a:pPr algn="r"/>
            <a:r>
              <a:rPr lang="fa-IR" dirty="0">
                <a:cs typeface="B Nazanin" panose="00000400000000000000" pitchFamily="2" charset="-78"/>
              </a:rPr>
              <a:t>کسی که ایکیگای یا معنای زندگی خودش را کشف کند، در تمام زندگی با خشنودی و خرسندی زندگی می کند و در کنار این خرسندی می تواند به درآمد عالی برسد و به همنوعان خود خدمت کند.</a:t>
            </a:r>
          </a:p>
        </p:txBody>
      </p:sp>
      <p:sp>
        <p:nvSpPr>
          <p:cNvPr id="3" name="Rectangle 2"/>
          <p:cNvSpPr/>
          <p:nvPr/>
        </p:nvSpPr>
        <p:spPr>
          <a:xfrm>
            <a:off x="2293883" y="609600"/>
            <a:ext cx="4572000" cy="1477328"/>
          </a:xfrm>
          <a:prstGeom prst="rect">
            <a:avLst/>
          </a:prstGeom>
          <a:solidFill>
            <a:schemeClr val="accent5">
              <a:lumMod val="40000"/>
              <a:lumOff val="60000"/>
            </a:schemeClr>
          </a:solidFill>
        </p:spPr>
        <p:txBody>
          <a:bodyPr>
            <a:spAutoFit/>
          </a:bodyPr>
          <a:lstStyle/>
          <a:p>
            <a:pPr algn="ctr"/>
            <a:r>
              <a:rPr lang="fa-IR" b="1" dirty="0">
                <a:cs typeface="B Nazanin" panose="00000400000000000000" pitchFamily="2" charset="-78"/>
              </a:rPr>
              <a:t>ایکیگای؛ راز عمر طولانی ژاپنی ها</a:t>
            </a:r>
            <a:br>
              <a:rPr lang="fa-IR" b="1" dirty="0">
                <a:cs typeface="B Nazanin" panose="00000400000000000000" pitchFamily="2" charset="-78"/>
              </a:rPr>
            </a:br>
            <a:endParaRPr lang="fa-IR" b="1" dirty="0">
              <a:cs typeface="B Nazanin" panose="00000400000000000000" pitchFamily="2" charset="-78"/>
            </a:endParaRPr>
          </a:p>
          <a:p>
            <a:pPr algn="ctr"/>
            <a:r>
              <a:rPr lang="fa-IR" dirty="0">
                <a:cs typeface="B Nazanin" panose="00000400000000000000" pitchFamily="2" charset="-78"/>
              </a:rPr>
              <a:t>جالب است بدانید مردم ژاپن به دلیل عادات و سبک زندگی خاص خود عمر طولانی تری نسبت به مردم سایر نقاط دنیا دارند و عمر آن ها به طور متوسط 83.7 سال می باشد.</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3883" y="2086928"/>
            <a:ext cx="4572000" cy="2713672"/>
          </a:xfrm>
          <a:prstGeom prst="rect">
            <a:avLst/>
          </a:prstGeom>
        </p:spPr>
      </p:pic>
    </p:spTree>
    <p:extLst>
      <p:ext uri="{BB962C8B-B14F-4D97-AF65-F5344CB8AC3E}">
        <p14:creationId xmlns:p14="http://schemas.microsoft.com/office/powerpoint/2010/main" val="23910165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800" y="158979"/>
            <a:ext cx="6857999" cy="1938992"/>
          </a:xfrm>
          <a:prstGeom prst="rect">
            <a:avLst/>
          </a:prstGeom>
          <a:solidFill>
            <a:srgbClr val="FFC000"/>
          </a:solidFill>
        </p:spPr>
        <p:txBody>
          <a:bodyPr wrap="square">
            <a:spAutoFit/>
          </a:bodyPr>
          <a:lstStyle/>
          <a:p>
            <a:pPr algn="ctr"/>
            <a:r>
              <a:rPr lang="fa-IR" sz="2400" b="1" dirty="0">
                <a:cs typeface="B Nazanin" panose="00000400000000000000" pitchFamily="2" charset="-78"/>
              </a:rPr>
              <a:t>برای اینکه بخواهیم ایکیگای خودمان را پیدا کنیم، باید بدانیم که 4 عامل در زندگی هر کدام از ما انسان‌ها اهمیت و نقش دارد. انسانی که می‌خواهد معنای زندگی خودش را پیدا کند، باید تکلیف خودش را با این چهار عامل مشخص کند. نقطه اشتراک چهار عامل زیر، ایکیگای یا معنای زندگی ماست</a:t>
            </a:r>
            <a:endParaRPr lang="en-US" sz="2400" b="1" dirty="0">
              <a:cs typeface="B Nazanin" panose="000004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866" y="2438400"/>
            <a:ext cx="8348134" cy="4248150"/>
          </a:xfrm>
          <a:prstGeom prst="rect">
            <a:avLst/>
          </a:prstGeom>
        </p:spPr>
      </p:pic>
    </p:spTree>
    <p:extLst>
      <p:ext uri="{BB962C8B-B14F-4D97-AF65-F5344CB8AC3E}">
        <p14:creationId xmlns:p14="http://schemas.microsoft.com/office/powerpoint/2010/main" val="14666384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1905000"/>
            <a:ext cx="7772400" cy="4093428"/>
          </a:xfrm>
          <a:prstGeom prst="rect">
            <a:avLst/>
          </a:prstGeom>
        </p:spPr>
        <p:txBody>
          <a:bodyPr wrap="square">
            <a:spAutoFit/>
          </a:bodyPr>
          <a:lstStyle/>
          <a:p>
            <a:pPr algn="r"/>
            <a:r>
              <a:rPr lang="fa-IR" sz="2000" b="1" dirty="0" smtClean="0">
                <a:cs typeface="B Nazanin" panose="00000400000000000000" pitchFamily="2" charset="-78"/>
              </a:rPr>
              <a:t>(</a:t>
            </a:r>
            <a:r>
              <a:rPr lang="fa-IR" sz="2000" b="1" dirty="0">
                <a:cs typeface="B Nazanin" panose="00000400000000000000" pitchFamily="2" charset="-78"/>
              </a:rPr>
              <a:t>چه چیزهایی را دوست دارید؟)</a:t>
            </a:r>
          </a:p>
          <a:p>
            <a:pPr algn="r"/>
            <a:r>
              <a:rPr lang="fa-IR" sz="2000" dirty="0">
                <a:cs typeface="B Nazanin" panose="00000400000000000000" pitchFamily="2" charset="-78"/>
              </a:rPr>
              <a:t>انسان برای رسیدن به ایکیگای یا معنای زندگی خود باید ببیند که چه چیزهایی را دوست دارد و چه چیزهایی در او شوق ایجاد می‌کند. انسان باید در زندگی دنبال چیزهایی برود که قلب او را به تپش می‌اندازد. اگر انسان در زندگی به علایق خودش توجه نکند، دیر یا زود احساسش می‌میرد و انسانی که احساسش مرده، چگونه می‌خواهد با تمام وجود موفقیت را لمس کند؟</a:t>
            </a:r>
          </a:p>
          <a:p>
            <a:pPr algn="r"/>
            <a:r>
              <a:rPr lang="fa-IR" sz="2000" dirty="0">
                <a:cs typeface="B Nazanin" panose="00000400000000000000" pitchFamily="2" charset="-78"/>
              </a:rPr>
              <a:t>برخی از پدر و مادرها وقتی فرزندشان می‌خواهد رشته تحصیلی، دانشگاهی و شغلش را انتخاب کند، به او می‌گویند علاقه را رها کند و فقط دنبال چیزی برود که در آن پول وجود داشته باشد. این تفکر کاملاً اشتباه است؛ زیرا پول مهم است ولی نه آنقدر که انسان به خاطرش از علاقه خودش بزند.</a:t>
            </a:r>
          </a:p>
          <a:p>
            <a:pPr algn="r"/>
            <a:r>
              <a:rPr lang="fa-IR" sz="2000" dirty="0">
                <a:cs typeface="B Nazanin" panose="00000400000000000000" pitchFamily="2" charset="-78"/>
              </a:rPr>
              <a:t>نکته‌ای که در مورد علاقه وجود دارد این است که اکثر افراد واقعاً نمی‌دانند که به چه چیزهایی علاقه دارند و دلشان چه چیزی را می‌خواهد. پس باید چه کار کنند؟ متخصصان در پاسخ به این سوال می‌گویند که این افراد باید دلشان را به دریا بزنند و وارد یک فعالیت شوند. پس از مدتی متوجه خواهند شد که به این کار علاقه دارند یا اینکه باید آن را عوض کنند و سراغ کار دیگری بروند. بنابراین علاقه چیزی است که بعد از انجام یک کار، مشخص می‌شود.</a:t>
            </a:r>
          </a:p>
        </p:txBody>
      </p:sp>
      <p:sp>
        <p:nvSpPr>
          <p:cNvPr id="3" name="Rectangle 2"/>
          <p:cNvSpPr/>
          <p:nvPr/>
        </p:nvSpPr>
        <p:spPr>
          <a:xfrm>
            <a:off x="3505200" y="304800"/>
            <a:ext cx="1935145" cy="1107996"/>
          </a:xfrm>
          <a:prstGeom prst="rect">
            <a:avLst/>
          </a:prstGeom>
          <a:solidFill>
            <a:srgbClr val="FF3399"/>
          </a:solidFill>
        </p:spPr>
        <p:txBody>
          <a:bodyPr wrap="none">
            <a:spAutoFit/>
          </a:bodyPr>
          <a:lstStyle/>
          <a:p>
            <a:r>
              <a:rPr lang="fa-IR" sz="6600" b="1" dirty="0">
                <a:cs typeface="B Nazanin" panose="00000400000000000000" pitchFamily="2" charset="-78"/>
              </a:rPr>
              <a:t>علاقه </a:t>
            </a:r>
            <a:endParaRPr lang="en-US" sz="6600" dirty="0"/>
          </a:p>
        </p:txBody>
      </p:sp>
    </p:spTree>
    <p:extLst>
      <p:ext uri="{BB962C8B-B14F-4D97-AF65-F5344CB8AC3E}">
        <p14:creationId xmlns:p14="http://schemas.microsoft.com/office/powerpoint/2010/main" val="26418801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2083696"/>
            <a:ext cx="8077200" cy="4401205"/>
          </a:xfrm>
          <a:prstGeom prst="rect">
            <a:avLst/>
          </a:prstGeom>
        </p:spPr>
        <p:txBody>
          <a:bodyPr wrap="square">
            <a:spAutoFit/>
          </a:bodyPr>
          <a:lstStyle/>
          <a:p>
            <a:pPr algn="r"/>
            <a:r>
              <a:rPr lang="fa-IR" sz="2000" b="1" dirty="0" smtClean="0">
                <a:cs typeface="B Nazanin" panose="00000400000000000000" pitchFamily="2" charset="-78"/>
              </a:rPr>
              <a:t> </a:t>
            </a:r>
            <a:r>
              <a:rPr lang="fa-IR" sz="2000" b="1" dirty="0">
                <a:cs typeface="B Nazanin" panose="00000400000000000000" pitchFamily="2" charset="-78"/>
              </a:rPr>
              <a:t>(شما در چه زمینه هایی خوب هستید؟)</a:t>
            </a:r>
          </a:p>
          <a:p>
            <a:pPr algn="r"/>
            <a:r>
              <a:rPr lang="fa-IR" sz="2000" dirty="0">
                <a:cs typeface="B Nazanin" panose="00000400000000000000" pitchFamily="2" charset="-78"/>
              </a:rPr>
              <a:t>دومین موضوعی که مهم است و باید آن را مد نظر قرار دهیم، توانایی‌هایی است که داریم و حوزه‌هایی است که خیلی خوب از پس آن‌ها برمی‌آییم. گاهی انسان در طراحی، گرافیک، مکانیک، ریاضی، فیزیک، ادبیات یا چیزهای دیگر توانایی دارد و کارهایی که به نوعی با این زمینه‌ها در ارتباط است را خیلی خوب انجام می‌دهد. اگر چیزی که انسان به آن علاقه دارد (علاقه) با چیزهایی که در آن‌ها خوب است (توانایی) هماهنگ باشد، این انسان یک گام به خوشبختی نزدیک‌تر می‌شود.</a:t>
            </a:r>
          </a:p>
          <a:p>
            <a:pPr algn="r"/>
            <a:r>
              <a:rPr lang="fa-IR" sz="2000" dirty="0">
                <a:cs typeface="B Nazanin" panose="00000400000000000000" pitchFamily="2" charset="-78"/>
              </a:rPr>
              <a:t>نکته مهمی که در مورد توانایی وجود دارد این است که دوران کودکی در تعیین کارهایی که به خوبی انجام می‌دهیم و در آن‌ها مهارت و توانایی داریم خیلی اهمیت دارد. اگر یک فرد در دوران کودکی هر کاری را یاد بگیرد، در او نهادینه یا ته‌نشین می‌شود و به همین خاطر استعداد این کار در او به وجود می‌آید و در بزرگسالی هم آن کار را به خوبی انجام می‌دهد.</a:t>
            </a:r>
          </a:p>
          <a:p>
            <a:pPr algn="r"/>
            <a:r>
              <a:rPr lang="fa-IR" sz="2000" dirty="0">
                <a:cs typeface="B Nazanin" panose="00000400000000000000" pitchFamily="2" charset="-78"/>
              </a:rPr>
              <a:t>به عنوان مثال ممکن است یک نفر در کودکی به همراه پدرش به مغازه مکانیکی می‌رفته و هر از گاهی آچار دست پدرش می‌داده یا یک پیچ را محکم می‌کرده است. این  فرد وقتی بزرگ می‌شود، استعداد عجیبی در مکانیکی پیدا می‌کند و خیلی راحت می‌توان حس کرد که او در انجام این کار چقدر مهارت و توانایی دارد.</a:t>
            </a:r>
          </a:p>
        </p:txBody>
      </p:sp>
      <p:sp>
        <p:nvSpPr>
          <p:cNvPr id="3" name="Rectangle 2"/>
          <p:cNvSpPr/>
          <p:nvPr/>
        </p:nvSpPr>
        <p:spPr>
          <a:xfrm>
            <a:off x="3847122" y="762000"/>
            <a:ext cx="1617751" cy="830997"/>
          </a:xfrm>
          <a:prstGeom prst="rect">
            <a:avLst/>
          </a:prstGeom>
          <a:solidFill>
            <a:srgbClr val="FFC000"/>
          </a:solidFill>
        </p:spPr>
        <p:txBody>
          <a:bodyPr wrap="none">
            <a:spAutoFit/>
          </a:bodyPr>
          <a:lstStyle/>
          <a:p>
            <a:r>
              <a:rPr lang="fa-IR" sz="4800" b="1" dirty="0">
                <a:cs typeface="B Nazanin" panose="00000400000000000000" pitchFamily="2" charset="-78"/>
              </a:rPr>
              <a:t>توانایی</a:t>
            </a:r>
            <a:endParaRPr lang="en-US" sz="4800" dirty="0"/>
          </a:p>
        </p:txBody>
      </p:sp>
    </p:spTree>
    <p:extLst>
      <p:ext uri="{BB962C8B-B14F-4D97-AF65-F5344CB8AC3E}">
        <p14:creationId xmlns:p14="http://schemas.microsoft.com/office/powerpoint/2010/main" val="195232680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1925</TotalTime>
  <Words>3503</Words>
  <Application>Microsoft Office PowerPoint</Application>
  <PresentationFormat>On-screen Show (4:3)</PresentationFormat>
  <Paragraphs>121</Paragraphs>
  <Slides>30</Slides>
  <Notes>1</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Executive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Simorgh</cp:lastModifiedBy>
  <cp:revision>275</cp:revision>
  <dcterms:created xsi:type="dcterms:W3CDTF">2012-04-26T17:06:14Z</dcterms:created>
  <dcterms:modified xsi:type="dcterms:W3CDTF">2022-03-27T12:15:13Z</dcterms:modified>
</cp:coreProperties>
</file>